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36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p:restoredTop sz="94610"/>
  </p:normalViewPr>
  <p:slideViewPr>
    <p:cSldViewPr snapToGrid="0" snapToObjects="1">
      <p:cViewPr>
        <p:scale>
          <a:sx n="125" d="100"/>
          <a:sy n="125" d="100"/>
        </p:scale>
        <p:origin x="656"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5057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4.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5.xml.rels><?xml version="1.0" encoding="UTF-8" standalone="yes"?>
<Relationships xmlns="http://schemas.openxmlformats.org/package/2006/relationships"><Relationship Id="rId8" Type="http://schemas.openxmlformats.org/officeDocument/2006/relationships/image" Target="../media/image35.png"/><Relationship Id="rId13" Type="http://schemas.openxmlformats.org/officeDocument/2006/relationships/image" Target="../media/image40.png"/><Relationship Id="rId3" Type="http://schemas.openxmlformats.org/officeDocument/2006/relationships/image" Target="../media/image30.png"/><Relationship Id="rId7" Type="http://schemas.openxmlformats.org/officeDocument/2006/relationships/image" Target="../media/image34.png"/><Relationship Id="rId12" Type="http://schemas.openxmlformats.org/officeDocument/2006/relationships/image" Target="../media/image3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3.png"/><Relationship Id="rId11" Type="http://schemas.openxmlformats.org/officeDocument/2006/relationships/image" Target="../media/image38.png"/><Relationship Id="rId5" Type="http://schemas.openxmlformats.org/officeDocument/2006/relationships/image" Target="../media/image32.pn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png"/><Relationship Id="rId14" Type="http://schemas.openxmlformats.org/officeDocument/2006/relationships/image" Target="../media/image41.png"/></Relationships>
</file>

<file path=ppt/slides/_rels/slide6.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42.png"/><Relationship Id="rId7" Type="http://schemas.openxmlformats.org/officeDocument/2006/relationships/image" Target="../media/image4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7.xml.rels><?xml version="1.0" encoding="UTF-8" standalone="yes"?>
<Relationships xmlns="http://schemas.openxmlformats.org/package/2006/relationships"><Relationship Id="rId8" Type="http://schemas.openxmlformats.org/officeDocument/2006/relationships/image" Target="../media/image53.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sp>
      <p:sp>
        <p:nvSpPr>
          <p:cNvPr id="3" name="Shape 1"/>
          <p:cNvSpPr/>
          <p:nvPr/>
        </p:nvSpPr>
        <p:spPr>
          <a:xfrm>
            <a:off x="0" y="0"/>
            <a:ext cx="12191695" cy="6858000"/>
          </a:xfrm>
          <a:prstGeom prst="rect">
            <a:avLst/>
          </a:prstGeom>
          <a:solidFill>
            <a:srgbClr val="053664"/>
          </a:solidFill>
          <a:ln/>
        </p:spPr>
      </p:sp>
      <p:sp>
        <p:nvSpPr>
          <p:cNvPr id="5" name="Shape 2"/>
          <p:cNvSpPr/>
          <p:nvPr/>
        </p:nvSpPr>
        <p:spPr>
          <a:xfrm>
            <a:off x="9410090" y="5715000"/>
            <a:ext cx="2409444" cy="761695"/>
          </a:xfrm>
          <a:prstGeom prst="roundRect">
            <a:avLst>
              <a:gd name="adj" fmla="val 15006"/>
            </a:avLst>
          </a:prstGeom>
          <a:solidFill>
            <a:srgbClr val="FFFFFF"/>
          </a:solidFill>
          <a:ln/>
          <a:effectLst>
            <a:outerShdw blurRad="241300" dist="101600" dir="5400000" algn="bl" rotWithShape="0">
              <a:srgbClr val="000000">
                <a:alpha val="20000"/>
              </a:srgbClr>
            </a:outerShdw>
          </a:effectLst>
        </p:spPr>
      </p:sp>
      <p:sp>
        <p:nvSpPr>
          <p:cNvPr id="6" name="Shape 3"/>
          <p:cNvSpPr/>
          <p:nvPr/>
        </p:nvSpPr>
        <p:spPr>
          <a:xfrm>
            <a:off x="9647834" y="5857646"/>
            <a:ext cx="476402" cy="476402"/>
          </a:xfrm>
          <a:prstGeom prst="roundRect">
            <a:avLst>
              <a:gd name="adj" fmla="val 30710"/>
            </a:avLst>
          </a:prstGeom>
          <a:solidFill>
            <a:srgbClr val="0068FF"/>
          </a:solidFill>
          <a:ln/>
        </p:spPr>
      </p:sp>
      <p:pic>
        <p:nvPicPr>
          <p:cNvPr id="7" name="Image 1" descr="preencoded.png"/>
          <p:cNvPicPr>
            <a:picLocks noChangeAspect="1"/>
          </p:cNvPicPr>
          <p:nvPr/>
        </p:nvPicPr>
        <p:blipFill>
          <a:blip r:embed="rId3"/>
          <a:srcRect/>
          <a:stretch/>
        </p:blipFill>
        <p:spPr>
          <a:xfrm>
            <a:off x="9771278" y="5982005"/>
            <a:ext cx="228600" cy="228600"/>
          </a:xfrm>
          <a:prstGeom prst="rect">
            <a:avLst/>
          </a:prstGeom>
        </p:spPr>
      </p:pic>
      <p:sp>
        <p:nvSpPr>
          <p:cNvPr id="8" name="Text 4"/>
          <p:cNvSpPr txBox="1"/>
          <p:nvPr/>
        </p:nvSpPr>
        <p:spPr>
          <a:xfrm>
            <a:off x="10266883" y="5897880"/>
            <a:ext cx="577901" cy="143561"/>
          </a:xfrm>
          <a:prstGeom prst="rect">
            <a:avLst/>
          </a:prstGeom>
          <a:noFill/>
          <a:ln/>
        </p:spPr>
        <p:txBody>
          <a:bodyPr wrap="square" lIns="0" tIns="0" rIns="0" bIns="0" rtlCol="0" anchor="ctr"/>
          <a:lstStyle/>
          <a:p>
            <a:pPr marL="0" indent="0" algn="l">
              <a:buNone/>
            </a:pPr>
            <a:r>
              <a:rPr lang="en-US" sz="900" dirty="0">
                <a:solidFill>
                  <a:srgbClr val="666666"/>
                </a:solidFill>
                <a:latin typeface="Roboto" pitchFamily="34" charset="0"/>
                <a:ea typeface="Roboto" pitchFamily="34" charset="-122"/>
                <a:cs typeface="Roboto" pitchFamily="34" charset="-120"/>
              </a:rPr>
              <a:t>Xác thực</a:t>
            </a:r>
            <a:endParaRPr lang="en-US" sz="900" dirty="0"/>
          </a:p>
        </p:txBody>
      </p:sp>
      <p:sp>
        <p:nvSpPr>
          <p:cNvPr id="9" name="Text 5"/>
          <p:cNvSpPr txBox="1"/>
          <p:nvPr/>
        </p:nvSpPr>
        <p:spPr>
          <a:xfrm>
            <a:off x="10266883" y="6089904"/>
            <a:ext cx="1440180" cy="191110"/>
          </a:xfrm>
          <a:prstGeom prst="rect">
            <a:avLst/>
          </a:prstGeom>
          <a:noFill/>
          <a:ln/>
        </p:spPr>
        <p:txBody>
          <a:bodyPr wrap="square" lIns="0" tIns="0" rIns="0" bIns="0" rtlCol="0" anchor="ctr"/>
          <a:lstStyle/>
          <a:p>
            <a:pPr marL="0" indent="0" algn="l">
              <a:buNone/>
            </a:pPr>
            <a:r>
              <a:rPr lang="en-US" sz="1300" b="1" dirty="0">
                <a:solidFill>
                  <a:srgbClr val="333333"/>
                </a:solidFill>
                <a:latin typeface="Roboto" pitchFamily="34" charset="0"/>
                <a:ea typeface="Roboto" pitchFamily="34" charset="-122"/>
                <a:cs typeface="Roboto" pitchFamily="34" charset="-120"/>
              </a:rPr>
              <a:t>Chính hãng 100%</a:t>
            </a:r>
            <a:endParaRPr lang="en-US" sz="1300" dirty="0"/>
          </a:p>
        </p:txBody>
      </p:sp>
      <p:pic>
        <p:nvPicPr>
          <p:cNvPr id="10" name="Image 2" descr="preencoded.png"/>
          <p:cNvPicPr>
            <a:picLocks noChangeAspect="1"/>
          </p:cNvPicPr>
          <p:nvPr/>
        </p:nvPicPr>
        <p:blipFill>
          <a:blip r:embed="rId4"/>
          <a:srcRect l="-2837" r="-2837"/>
          <a:stretch/>
        </p:blipFill>
        <p:spPr>
          <a:xfrm>
            <a:off x="-476402" y="3924605"/>
            <a:ext cx="3152851" cy="3409798"/>
          </a:xfrm>
          <a:prstGeom prst="rect">
            <a:avLst/>
          </a:prstGeom>
        </p:spPr>
      </p:pic>
      <p:sp>
        <p:nvSpPr>
          <p:cNvPr id="11" name="Shape 6"/>
          <p:cNvSpPr/>
          <p:nvPr/>
        </p:nvSpPr>
        <p:spPr>
          <a:xfrm>
            <a:off x="571500" y="2856586"/>
            <a:ext cx="38405" cy="685800"/>
          </a:xfrm>
          <a:prstGeom prst="rect">
            <a:avLst/>
          </a:prstGeom>
          <a:solidFill>
            <a:srgbClr val="38BDF8"/>
          </a:solidFill>
          <a:ln/>
        </p:spPr>
      </p:sp>
      <p:sp>
        <p:nvSpPr>
          <p:cNvPr id="12" name="Shape 7"/>
          <p:cNvSpPr/>
          <p:nvPr/>
        </p:nvSpPr>
        <p:spPr>
          <a:xfrm>
            <a:off x="571500" y="3923690"/>
            <a:ext cx="381305" cy="381305"/>
          </a:xfrm>
          <a:prstGeom prst="ellipse">
            <a:avLst/>
          </a:prstGeom>
          <a:solidFill>
            <a:srgbClr val="FFFFFF">
              <a:alpha val="20000"/>
            </a:srgbClr>
          </a:solidFill>
          <a:ln/>
        </p:spPr>
      </p:sp>
      <p:pic>
        <p:nvPicPr>
          <p:cNvPr id="13" name="Image 3" descr="preencoded.png"/>
          <p:cNvPicPr>
            <a:picLocks noChangeAspect="1"/>
          </p:cNvPicPr>
          <p:nvPr/>
        </p:nvPicPr>
        <p:blipFill>
          <a:blip r:embed="rId5"/>
          <a:srcRect/>
          <a:stretch/>
        </p:blipFill>
        <p:spPr>
          <a:xfrm>
            <a:off x="666598" y="4018788"/>
            <a:ext cx="190195" cy="190195"/>
          </a:xfrm>
          <a:prstGeom prst="rect">
            <a:avLst/>
          </a:prstGeom>
        </p:spPr>
      </p:pic>
      <p:sp>
        <p:nvSpPr>
          <p:cNvPr id="14" name="Shape 8"/>
          <p:cNvSpPr/>
          <p:nvPr/>
        </p:nvSpPr>
        <p:spPr>
          <a:xfrm>
            <a:off x="571500" y="4447642"/>
            <a:ext cx="381305" cy="381305"/>
          </a:xfrm>
          <a:prstGeom prst="ellipse">
            <a:avLst/>
          </a:prstGeom>
          <a:solidFill>
            <a:srgbClr val="FFFFFF">
              <a:alpha val="20000"/>
            </a:srgbClr>
          </a:solidFill>
          <a:ln/>
        </p:spPr>
      </p:sp>
      <p:pic>
        <p:nvPicPr>
          <p:cNvPr id="15" name="Image 4" descr="preencoded.png"/>
          <p:cNvPicPr>
            <a:picLocks noChangeAspect="1"/>
          </p:cNvPicPr>
          <p:nvPr/>
        </p:nvPicPr>
        <p:blipFill>
          <a:blip r:embed="rId6"/>
          <a:srcRect/>
          <a:stretch/>
        </p:blipFill>
        <p:spPr>
          <a:xfrm>
            <a:off x="690372" y="4542739"/>
            <a:ext cx="142646" cy="190195"/>
          </a:xfrm>
          <a:prstGeom prst="rect">
            <a:avLst/>
          </a:prstGeom>
        </p:spPr>
      </p:pic>
      <p:sp>
        <p:nvSpPr>
          <p:cNvPr id="16" name="Shape 9"/>
          <p:cNvSpPr/>
          <p:nvPr/>
        </p:nvSpPr>
        <p:spPr>
          <a:xfrm>
            <a:off x="571500" y="4971593"/>
            <a:ext cx="381305" cy="381305"/>
          </a:xfrm>
          <a:prstGeom prst="ellipse">
            <a:avLst/>
          </a:prstGeom>
          <a:solidFill>
            <a:srgbClr val="FFFFFF">
              <a:alpha val="20000"/>
            </a:srgbClr>
          </a:solidFill>
          <a:ln/>
        </p:spPr>
      </p:sp>
      <p:pic>
        <p:nvPicPr>
          <p:cNvPr id="17" name="Image 5" descr="preencoded.png"/>
          <p:cNvPicPr>
            <a:picLocks noChangeAspect="1"/>
          </p:cNvPicPr>
          <p:nvPr/>
        </p:nvPicPr>
        <p:blipFill>
          <a:blip r:embed="rId7"/>
          <a:srcRect/>
          <a:stretch/>
        </p:blipFill>
        <p:spPr>
          <a:xfrm>
            <a:off x="666598" y="5066690"/>
            <a:ext cx="190195" cy="190195"/>
          </a:xfrm>
          <a:prstGeom prst="rect">
            <a:avLst/>
          </a:prstGeom>
        </p:spPr>
      </p:pic>
      <p:sp>
        <p:nvSpPr>
          <p:cNvPr id="18" name="Shape 10"/>
          <p:cNvSpPr/>
          <p:nvPr/>
        </p:nvSpPr>
        <p:spPr>
          <a:xfrm>
            <a:off x="571500" y="1363370"/>
            <a:ext cx="2572207" cy="362102"/>
          </a:xfrm>
          <a:prstGeom prst="roundRect">
            <a:avLst>
              <a:gd name="adj" fmla="val 132908"/>
            </a:avLst>
          </a:prstGeom>
          <a:solidFill>
            <a:srgbClr val="38BDF8"/>
          </a:solidFill>
          <a:ln/>
        </p:spPr>
      </p:sp>
      <p:sp>
        <p:nvSpPr>
          <p:cNvPr id="19" name="Text 11"/>
          <p:cNvSpPr txBox="1"/>
          <p:nvPr/>
        </p:nvSpPr>
        <p:spPr>
          <a:xfrm>
            <a:off x="724205" y="1458468"/>
            <a:ext cx="2370125" cy="162763"/>
          </a:xfrm>
          <a:prstGeom prst="rect">
            <a:avLst/>
          </a:prstGeom>
          <a:noFill/>
          <a:ln/>
        </p:spPr>
        <p:txBody>
          <a:bodyPr wrap="square" lIns="0" tIns="0" rIns="0" bIns="0" rtlCol="0" anchor="ctr"/>
          <a:lstStyle/>
          <a:p>
            <a:pPr marL="0" indent="0" algn="l">
              <a:buNone/>
            </a:pPr>
            <a:r>
              <a:rPr lang="en-US" sz="1000" b="1" dirty="0">
                <a:solidFill>
                  <a:srgbClr val="002955"/>
                </a:solidFill>
                <a:latin typeface="Roboto" pitchFamily="34" charset="0"/>
                <a:ea typeface="Roboto" pitchFamily="34" charset="-122"/>
                <a:cs typeface="Roboto" pitchFamily="34" charset="-120"/>
              </a:rPr>
              <a:t>GIẢI PHÁP CHUYỂN ĐỔI SỐ D2C</a:t>
            </a:r>
            <a:endParaRPr lang="en-US" sz="1000" dirty="0"/>
          </a:p>
        </p:txBody>
      </p:sp>
      <p:sp>
        <p:nvSpPr>
          <p:cNvPr id="20" name="Text 12"/>
          <p:cNvSpPr txBox="1"/>
          <p:nvPr/>
        </p:nvSpPr>
        <p:spPr>
          <a:xfrm>
            <a:off x="571500" y="1864462"/>
            <a:ext cx="6048756" cy="838505"/>
          </a:xfrm>
          <a:prstGeom prst="rect">
            <a:avLst/>
          </a:prstGeom>
          <a:noFill/>
          <a:ln/>
        </p:spPr>
        <p:txBody>
          <a:bodyPr wrap="square" lIns="0" tIns="0" rIns="0" bIns="0" rtlCol="0" anchor="ctr"/>
          <a:lstStyle/>
          <a:p>
            <a:pPr marL="0" indent="0" algn="l">
              <a:buNone/>
            </a:pPr>
            <a:r>
              <a:rPr lang="en-US" sz="5400" b="1" dirty="0">
                <a:solidFill>
                  <a:srgbClr val="FFFFFF"/>
                </a:solidFill>
                <a:latin typeface="Montserrat" pitchFamily="34" charset="0"/>
                <a:ea typeface="Montserrat" pitchFamily="34" charset="-122"/>
                <a:cs typeface="Montserrat" pitchFamily="34" charset="-120"/>
              </a:rPr>
              <a:t>HỆ THỐNG QRX</a:t>
            </a:r>
            <a:endParaRPr lang="en-US" sz="5400" dirty="0"/>
          </a:p>
        </p:txBody>
      </p:sp>
      <p:sp>
        <p:nvSpPr>
          <p:cNvPr id="21" name="Text 13"/>
          <p:cNvSpPr txBox="1"/>
          <p:nvPr/>
        </p:nvSpPr>
        <p:spPr>
          <a:xfrm>
            <a:off x="800100" y="2894990"/>
            <a:ext cx="4934102" cy="609905"/>
          </a:xfrm>
          <a:prstGeom prst="rect">
            <a:avLst/>
          </a:prstGeom>
          <a:noFill/>
          <a:ln/>
        </p:spPr>
        <p:txBody>
          <a:bodyPr wrap="square" lIns="0" tIns="0" rIns="0" bIns="0" rtlCol="0" anchor="ctr"/>
          <a:lstStyle/>
          <a:p>
            <a:pPr marL="0" indent="0" algn="l">
              <a:buNone/>
            </a:pPr>
            <a:r>
              <a:rPr lang="en-US" sz="1800" dirty="0">
                <a:solidFill>
                  <a:srgbClr val="E0F2FE"/>
                </a:solidFill>
                <a:latin typeface="Roboto" pitchFamily="34" charset="0"/>
                <a:ea typeface="Roboto" pitchFamily="34" charset="-122"/>
                <a:cs typeface="Roboto" pitchFamily="34" charset="-120"/>
              </a:rPr>
              <a:t>Bộ giải pháp hỗ trợ doanh nghiệp phân phối sản phẩm trực tiếp đến tay người tiêu dùng</a:t>
            </a:r>
            <a:endParaRPr lang="en-US" sz="1800" dirty="0"/>
          </a:p>
        </p:txBody>
      </p:sp>
      <p:sp>
        <p:nvSpPr>
          <p:cNvPr id="22" name="Text 14"/>
          <p:cNvSpPr txBox="1"/>
          <p:nvPr/>
        </p:nvSpPr>
        <p:spPr>
          <a:xfrm>
            <a:off x="1095451" y="3999586"/>
            <a:ext cx="2962656" cy="228600"/>
          </a:xfrm>
          <a:prstGeom prst="rect">
            <a:avLst/>
          </a:prstGeom>
          <a:noFill/>
          <a:ln/>
        </p:spPr>
        <p:txBody>
          <a:bodyPr wrap="square" lIns="0" tIns="0" rIns="0" bIns="0" rtlCol="0" anchor="ctr"/>
          <a:lstStyle/>
          <a:p>
            <a:pPr marL="0" indent="0" algn="l">
              <a:buNone/>
            </a:pPr>
            <a:r>
              <a:rPr lang="en-US" sz="1500" dirty="0">
                <a:solidFill>
                  <a:srgbClr val="FFFFFF"/>
                </a:solidFill>
                <a:latin typeface="Roboto" pitchFamily="34" charset="0"/>
                <a:ea typeface="Roboto" pitchFamily="34" charset="-122"/>
                <a:cs typeface="Roboto" pitchFamily="34" charset="-120"/>
              </a:rPr>
              <a:t>Truy xuất nguồn gốc &amp; Chống giả</a:t>
            </a:r>
            <a:endParaRPr lang="en-US" sz="1500" dirty="0"/>
          </a:p>
        </p:txBody>
      </p:sp>
      <p:sp>
        <p:nvSpPr>
          <p:cNvPr id="23" name="Text 15"/>
          <p:cNvSpPr txBox="1"/>
          <p:nvPr/>
        </p:nvSpPr>
        <p:spPr>
          <a:xfrm>
            <a:off x="1095451" y="4523537"/>
            <a:ext cx="2162556" cy="228600"/>
          </a:xfrm>
          <a:prstGeom prst="rect">
            <a:avLst/>
          </a:prstGeom>
          <a:noFill/>
          <a:ln/>
        </p:spPr>
        <p:txBody>
          <a:bodyPr wrap="square" lIns="0" tIns="0" rIns="0" bIns="0" rtlCol="0" anchor="ctr"/>
          <a:lstStyle/>
          <a:p>
            <a:pPr marL="0" indent="0" algn="l">
              <a:buNone/>
            </a:pPr>
            <a:r>
              <a:rPr lang="en-US" sz="1500" dirty="0">
                <a:solidFill>
                  <a:srgbClr val="FFFFFF"/>
                </a:solidFill>
                <a:latin typeface="Roboto" pitchFamily="34" charset="0"/>
                <a:ea typeface="Roboto" pitchFamily="34" charset="-122"/>
                <a:cs typeface="Roboto" pitchFamily="34" charset="-120"/>
              </a:rPr>
              <a:t>Zalo Mini App bán hàng</a:t>
            </a:r>
            <a:endParaRPr lang="en-US" sz="1500" dirty="0"/>
          </a:p>
        </p:txBody>
      </p:sp>
      <p:sp>
        <p:nvSpPr>
          <p:cNvPr id="24" name="Text 16"/>
          <p:cNvSpPr txBox="1"/>
          <p:nvPr/>
        </p:nvSpPr>
        <p:spPr>
          <a:xfrm>
            <a:off x="1095451" y="5047488"/>
            <a:ext cx="2496312" cy="228600"/>
          </a:xfrm>
          <a:prstGeom prst="rect">
            <a:avLst/>
          </a:prstGeom>
          <a:noFill/>
          <a:ln/>
        </p:spPr>
        <p:txBody>
          <a:bodyPr wrap="square" lIns="0" tIns="0" rIns="0" bIns="0" rtlCol="0" anchor="ctr"/>
          <a:lstStyle/>
          <a:p>
            <a:pPr marL="0" indent="0" algn="l">
              <a:buNone/>
            </a:pPr>
            <a:r>
              <a:rPr lang="en-US" sz="1500" dirty="0">
                <a:solidFill>
                  <a:srgbClr val="FFFFFF"/>
                </a:solidFill>
                <a:latin typeface="Roboto" pitchFamily="34" charset="0"/>
                <a:ea typeface="Roboto" pitchFamily="34" charset="-122"/>
                <a:cs typeface="Roboto" pitchFamily="34" charset="-120"/>
              </a:rPr>
              <a:t>Bảo hành &amp; Loyalty đa kênh</a:t>
            </a:r>
            <a:endParaRPr lang="en-US" sz="1500" dirty="0"/>
          </a:p>
        </p:txBody>
      </p:sp>
      <p:pic>
        <p:nvPicPr>
          <p:cNvPr id="28" name="Picture 27">
            <a:extLst>
              <a:ext uri="{FF2B5EF4-FFF2-40B4-BE49-F238E27FC236}">
                <a16:creationId xmlns:a16="http://schemas.microsoft.com/office/drawing/2014/main" id="{EC3DDF5A-D799-C24E-86BF-867150446032}"/>
              </a:ext>
            </a:extLst>
          </p:cNvPr>
          <p:cNvPicPr>
            <a:picLocks noChangeAspect="1"/>
          </p:cNvPicPr>
          <p:nvPr/>
        </p:nvPicPr>
        <p:blipFill>
          <a:blip r:embed="rId8"/>
          <a:stretch>
            <a:fillRect/>
          </a:stretch>
        </p:blipFill>
        <p:spPr>
          <a:xfrm>
            <a:off x="5738775" y="1473910"/>
            <a:ext cx="6390439" cy="426029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sp>
      <p:sp>
        <p:nvSpPr>
          <p:cNvPr id="3" name="Shape 1"/>
          <p:cNvSpPr/>
          <p:nvPr/>
        </p:nvSpPr>
        <p:spPr>
          <a:xfrm>
            <a:off x="0" y="0"/>
            <a:ext cx="12191695" cy="6858000"/>
          </a:xfrm>
          <a:prstGeom prst="rect">
            <a:avLst/>
          </a:prstGeom>
          <a:solidFill>
            <a:srgbClr val="FFFFFF"/>
          </a:solidFill>
          <a:ln/>
        </p:spPr>
      </p:sp>
      <p:sp>
        <p:nvSpPr>
          <p:cNvPr id="4" name="Shape 2"/>
          <p:cNvSpPr/>
          <p:nvPr/>
        </p:nvSpPr>
        <p:spPr>
          <a:xfrm>
            <a:off x="0" y="0"/>
            <a:ext cx="7315200" cy="6858000"/>
          </a:xfrm>
          <a:prstGeom prst="rect">
            <a:avLst/>
          </a:prstGeom>
          <a:solidFill>
            <a:srgbClr val="FFFFFF"/>
          </a:solidFill>
          <a:ln/>
        </p:spPr>
      </p:sp>
      <p:sp>
        <p:nvSpPr>
          <p:cNvPr id="5" name="Text 3"/>
          <p:cNvSpPr txBox="1"/>
          <p:nvPr/>
        </p:nvSpPr>
        <p:spPr>
          <a:xfrm>
            <a:off x="571500" y="373075"/>
            <a:ext cx="1856232" cy="162763"/>
          </a:xfrm>
          <a:prstGeom prst="rect">
            <a:avLst/>
          </a:prstGeom>
          <a:noFill/>
          <a:ln/>
        </p:spPr>
        <p:txBody>
          <a:bodyPr wrap="square" lIns="0" tIns="0" rIns="0" bIns="0" rtlCol="0" anchor="ctr"/>
          <a:lstStyle/>
          <a:p>
            <a:pPr marL="0" indent="0" algn="l">
              <a:buNone/>
            </a:pPr>
            <a:r>
              <a:rPr lang="en-US" sz="1000" b="1" dirty="0">
                <a:solidFill>
                  <a:srgbClr val="38BDF8"/>
                </a:solidFill>
                <a:latin typeface="Roboto" pitchFamily="34" charset="0"/>
                <a:ea typeface="Roboto" pitchFamily="34" charset="-122"/>
                <a:cs typeface="Roboto" pitchFamily="34" charset="-120"/>
              </a:rPr>
              <a:t>TỔNG QUAN GIẢI PHÁP</a:t>
            </a:r>
            <a:endParaRPr lang="en-US" sz="1000" dirty="0"/>
          </a:p>
        </p:txBody>
      </p:sp>
      <p:sp>
        <p:nvSpPr>
          <p:cNvPr id="6" name="Text 4"/>
          <p:cNvSpPr txBox="1"/>
          <p:nvPr/>
        </p:nvSpPr>
        <p:spPr>
          <a:xfrm>
            <a:off x="571500" y="645566"/>
            <a:ext cx="4977994" cy="514807"/>
          </a:xfrm>
          <a:prstGeom prst="rect">
            <a:avLst/>
          </a:prstGeom>
          <a:noFill/>
          <a:ln/>
        </p:spPr>
        <p:txBody>
          <a:bodyPr wrap="square" lIns="0" tIns="0" rIns="0" bIns="0" rtlCol="0" anchor="ctr"/>
          <a:lstStyle/>
          <a:p>
            <a:pPr marL="0" indent="0" algn="l">
              <a:buNone/>
            </a:pPr>
            <a:r>
              <a:rPr lang="en-US" sz="3300" b="1" dirty="0">
                <a:solidFill>
                  <a:srgbClr val="002955"/>
                </a:solidFill>
                <a:latin typeface="Montserrat" pitchFamily="34" charset="0"/>
                <a:ea typeface="Montserrat" pitchFamily="34" charset="-122"/>
                <a:cs typeface="Montserrat" pitchFamily="34" charset="-120"/>
              </a:rPr>
              <a:t>Hệ Thống QRX (D2C)</a:t>
            </a:r>
            <a:endParaRPr lang="en-US" sz="3300" dirty="0"/>
          </a:p>
        </p:txBody>
      </p:sp>
      <p:sp>
        <p:nvSpPr>
          <p:cNvPr id="7" name="Text 5"/>
          <p:cNvSpPr txBox="1"/>
          <p:nvPr/>
        </p:nvSpPr>
        <p:spPr>
          <a:xfrm>
            <a:off x="571500" y="1291133"/>
            <a:ext cx="5621731" cy="448056"/>
          </a:xfrm>
          <a:prstGeom prst="rect">
            <a:avLst/>
          </a:prstGeom>
          <a:noFill/>
          <a:ln/>
        </p:spPr>
        <p:txBody>
          <a:bodyPr wrap="square" lIns="0" tIns="0" rIns="0" bIns="0" rtlCol="0" anchor="ctr"/>
          <a:lstStyle/>
          <a:p>
            <a:pPr marL="0" indent="0" algn="l">
              <a:buNone/>
            </a:pPr>
            <a:r>
              <a:rPr lang="en-US" sz="1300" dirty="0">
                <a:solidFill>
                  <a:srgbClr val="64748B"/>
                </a:solidFill>
                <a:latin typeface="Roboto" pitchFamily="34" charset="0"/>
                <a:ea typeface="Roboto" pitchFamily="34" charset="-122"/>
                <a:cs typeface="Roboto" pitchFamily="34" charset="-120"/>
              </a:rPr>
              <a:t>Nền tảng toàn diện giúp doanh nghiệp kết nối trực tiếp với người tiêu dùng thông qua mã QR định danh duy nhất.</a:t>
            </a:r>
            <a:endParaRPr lang="en-US" sz="1300" dirty="0"/>
          </a:p>
        </p:txBody>
      </p:sp>
      <p:sp>
        <p:nvSpPr>
          <p:cNvPr id="8" name="Shape 6"/>
          <p:cNvSpPr/>
          <p:nvPr/>
        </p:nvSpPr>
        <p:spPr>
          <a:xfrm>
            <a:off x="571500" y="2146097"/>
            <a:ext cx="2971800" cy="2066544"/>
          </a:xfrm>
          <a:prstGeom prst="roundRect">
            <a:avLst>
              <a:gd name="adj" fmla="val 2447"/>
            </a:avLst>
          </a:prstGeom>
          <a:solidFill>
            <a:srgbClr val="FFFFFF"/>
          </a:solidFill>
          <a:ln w="12700">
            <a:solidFill>
              <a:srgbClr val="F3F4F6"/>
            </a:solidFill>
            <a:prstDash val="solid"/>
          </a:ln>
          <a:effectLst>
            <a:outerShdw blurRad="63500" dist="38100" dir="5400000" algn="bl" rotWithShape="0">
              <a:srgbClr val="000000">
                <a:alpha val="5000"/>
              </a:srgbClr>
            </a:outerShdw>
          </a:effectLst>
        </p:spPr>
      </p:sp>
      <p:sp>
        <p:nvSpPr>
          <p:cNvPr id="9" name="Shape 7"/>
          <p:cNvSpPr/>
          <p:nvPr/>
        </p:nvSpPr>
        <p:spPr>
          <a:xfrm>
            <a:off x="819302" y="2393899"/>
            <a:ext cx="476402" cy="476402"/>
          </a:xfrm>
          <a:prstGeom prst="roundRect">
            <a:avLst>
              <a:gd name="adj" fmla="val 38388"/>
            </a:avLst>
          </a:prstGeom>
          <a:solidFill>
            <a:srgbClr val="E0F2FE"/>
          </a:solidFill>
          <a:ln/>
        </p:spPr>
      </p:sp>
      <p:pic>
        <p:nvPicPr>
          <p:cNvPr id="10" name="Image 0" descr="preencoded.png"/>
          <p:cNvPicPr>
            <a:picLocks noChangeAspect="1"/>
          </p:cNvPicPr>
          <p:nvPr/>
        </p:nvPicPr>
        <p:blipFill>
          <a:blip r:embed="rId3"/>
          <a:srcRect l="-57" r="-57"/>
          <a:stretch/>
        </p:blipFill>
        <p:spPr>
          <a:xfrm>
            <a:off x="957377" y="2518258"/>
            <a:ext cx="200254" cy="228600"/>
          </a:xfrm>
          <a:prstGeom prst="rect">
            <a:avLst/>
          </a:prstGeom>
        </p:spPr>
      </p:pic>
      <p:sp>
        <p:nvSpPr>
          <p:cNvPr id="11" name="Text 8"/>
          <p:cNvSpPr txBox="1"/>
          <p:nvPr/>
        </p:nvSpPr>
        <p:spPr>
          <a:xfrm>
            <a:off x="819302" y="3032150"/>
            <a:ext cx="2021738"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Quản Lý Vòng Đời QR</a:t>
            </a:r>
            <a:endParaRPr lang="en-US" sz="1300" dirty="0"/>
          </a:p>
        </p:txBody>
      </p:sp>
      <p:sp>
        <p:nvSpPr>
          <p:cNvPr id="12" name="Text 9"/>
          <p:cNvSpPr txBox="1"/>
          <p:nvPr/>
        </p:nvSpPr>
        <p:spPr>
          <a:xfrm>
            <a:off x="819302" y="3360420"/>
            <a:ext cx="2503627" cy="581558"/>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Tạo, quản lý và theo dõi mã QR từ lúc in ấn, dán tem đến khi kích hoạt và bảo hành.</a:t>
            </a:r>
            <a:endParaRPr lang="en-US" sz="1000" dirty="0"/>
          </a:p>
        </p:txBody>
      </p:sp>
      <p:sp>
        <p:nvSpPr>
          <p:cNvPr id="13" name="Shape 10"/>
          <p:cNvSpPr/>
          <p:nvPr/>
        </p:nvSpPr>
        <p:spPr>
          <a:xfrm>
            <a:off x="3776472" y="2146097"/>
            <a:ext cx="2971800" cy="2066544"/>
          </a:xfrm>
          <a:prstGeom prst="roundRect">
            <a:avLst>
              <a:gd name="adj" fmla="val 2447"/>
            </a:avLst>
          </a:prstGeom>
          <a:solidFill>
            <a:srgbClr val="FFFFFF"/>
          </a:solidFill>
          <a:ln w="12700">
            <a:solidFill>
              <a:srgbClr val="F3F4F6"/>
            </a:solidFill>
            <a:prstDash val="solid"/>
          </a:ln>
          <a:effectLst>
            <a:outerShdw blurRad="63500" dist="38100" dir="5400000" algn="bl" rotWithShape="0">
              <a:srgbClr val="000000">
                <a:alpha val="5000"/>
              </a:srgbClr>
            </a:outerShdw>
          </a:effectLst>
        </p:spPr>
      </p:sp>
      <p:sp>
        <p:nvSpPr>
          <p:cNvPr id="14" name="Shape 11"/>
          <p:cNvSpPr/>
          <p:nvPr/>
        </p:nvSpPr>
        <p:spPr>
          <a:xfrm>
            <a:off x="4024274" y="2393899"/>
            <a:ext cx="476402" cy="476402"/>
          </a:xfrm>
          <a:prstGeom prst="roundRect">
            <a:avLst>
              <a:gd name="adj" fmla="val 38388"/>
            </a:avLst>
          </a:prstGeom>
          <a:solidFill>
            <a:srgbClr val="E0E7FF"/>
          </a:solidFill>
          <a:ln/>
        </p:spPr>
      </p:sp>
      <p:pic>
        <p:nvPicPr>
          <p:cNvPr id="15" name="Image 1" descr="preencoded.png"/>
          <p:cNvPicPr>
            <a:picLocks noChangeAspect="1"/>
          </p:cNvPicPr>
          <p:nvPr/>
        </p:nvPicPr>
        <p:blipFill>
          <a:blip r:embed="rId4"/>
          <a:srcRect t="-45" b="-45"/>
          <a:stretch/>
        </p:blipFill>
        <p:spPr>
          <a:xfrm>
            <a:off x="4134002" y="2518258"/>
            <a:ext cx="256946" cy="228600"/>
          </a:xfrm>
          <a:prstGeom prst="rect">
            <a:avLst/>
          </a:prstGeom>
        </p:spPr>
      </p:pic>
      <p:sp>
        <p:nvSpPr>
          <p:cNvPr id="16" name="Text 12"/>
          <p:cNvSpPr txBox="1"/>
          <p:nvPr/>
        </p:nvSpPr>
        <p:spPr>
          <a:xfrm>
            <a:off x="4024274" y="3032150"/>
            <a:ext cx="1497787"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3 Module Chính</a:t>
            </a:r>
            <a:endParaRPr lang="en-US" sz="1300" dirty="0"/>
          </a:p>
        </p:txBody>
      </p:sp>
      <p:sp>
        <p:nvSpPr>
          <p:cNvPr id="17" name="Text 13"/>
          <p:cNvSpPr txBox="1"/>
          <p:nvPr/>
        </p:nvSpPr>
        <p:spPr>
          <a:xfrm>
            <a:off x="4024274" y="3360420"/>
            <a:ext cx="2551176" cy="372161"/>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Tích hợp Chống giả, Bảo hành điện tử và Loyalty trên cùng một nền tảng.</a:t>
            </a:r>
            <a:endParaRPr lang="en-US" sz="1000" dirty="0"/>
          </a:p>
        </p:txBody>
      </p:sp>
      <p:sp>
        <p:nvSpPr>
          <p:cNvPr id="18" name="Shape 14"/>
          <p:cNvSpPr/>
          <p:nvPr/>
        </p:nvSpPr>
        <p:spPr>
          <a:xfrm>
            <a:off x="571500" y="4443984"/>
            <a:ext cx="2971800" cy="2066544"/>
          </a:xfrm>
          <a:prstGeom prst="roundRect">
            <a:avLst>
              <a:gd name="adj" fmla="val 2447"/>
            </a:avLst>
          </a:prstGeom>
          <a:solidFill>
            <a:srgbClr val="FFFFFF"/>
          </a:solidFill>
          <a:ln w="12700">
            <a:solidFill>
              <a:srgbClr val="F3F4F6"/>
            </a:solidFill>
            <a:prstDash val="solid"/>
          </a:ln>
          <a:effectLst>
            <a:outerShdw blurRad="63500" dist="38100" dir="5400000" algn="bl" rotWithShape="0">
              <a:srgbClr val="000000">
                <a:alpha val="5000"/>
              </a:srgbClr>
            </a:outerShdw>
          </a:effectLst>
        </p:spPr>
      </p:sp>
      <p:sp>
        <p:nvSpPr>
          <p:cNvPr id="19" name="Shape 15"/>
          <p:cNvSpPr/>
          <p:nvPr/>
        </p:nvSpPr>
        <p:spPr>
          <a:xfrm>
            <a:off x="819302" y="4691786"/>
            <a:ext cx="476402" cy="476402"/>
          </a:xfrm>
          <a:prstGeom prst="roundRect">
            <a:avLst>
              <a:gd name="adj" fmla="val 38388"/>
            </a:avLst>
          </a:prstGeom>
          <a:solidFill>
            <a:srgbClr val="CCFBF1"/>
          </a:solidFill>
          <a:ln/>
        </p:spPr>
      </p:sp>
      <p:pic>
        <p:nvPicPr>
          <p:cNvPr id="20" name="Image 2" descr="preencoded.png"/>
          <p:cNvPicPr>
            <a:picLocks noChangeAspect="1"/>
          </p:cNvPicPr>
          <p:nvPr/>
        </p:nvPicPr>
        <p:blipFill>
          <a:blip r:embed="rId5"/>
          <a:srcRect/>
          <a:stretch/>
        </p:blipFill>
        <p:spPr>
          <a:xfrm>
            <a:off x="942746" y="4816145"/>
            <a:ext cx="228600" cy="228600"/>
          </a:xfrm>
          <a:prstGeom prst="rect">
            <a:avLst/>
          </a:prstGeom>
        </p:spPr>
      </p:pic>
      <p:sp>
        <p:nvSpPr>
          <p:cNvPr id="21" name="Text 16"/>
          <p:cNvSpPr txBox="1"/>
          <p:nvPr/>
        </p:nvSpPr>
        <p:spPr>
          <a:xfrm>
            <a:off x="819302" y="5330038"/>
            <a:ext cx="2002536"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Giá Trị Doanh Nghiệp</a:t>
            </a:r>
            <a:endParaRPr lang="en-US" sz="1300" dirty="0"/>
          </a:p>
        </p:txBody>
      </p:sp>
      <p:sp>
        <p:nvSpPr>
          <p:cNvPr id="22" name="Text 17"/>
          <p:cNvSpPr txBox="1"/>
          <p:nvPr/>
        </p:nvSpPr>
        <p:spPr>
          <a:xfrm>
            <a:off x="819302" y="5658307"/>
            <a:ext cx="2360981" cy="581558"/>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Bảo vệ thương hiệu, thu thập dữ liệu khách hàng (First-party Data) và tăng doanh thu.</a:t>
            </a:r>
            <a:endParaRPr lang="en-US" sz="1000" dirty="0"/>
          </a:p>
        </p:txBody>
      </p:sp>
      <p:sp>
        <p:nvSpPr>
          <p:cNvPr id="23" name="Shape 18"/>
          <p:cNvSpPr/>
          <p:nvPr/>
        </p:nvSpPr>
        <p:spPr>
          <a:xfrm>
            <a:off x="3776472" y="4443984"/>
            <a:ext cx="2971800" cy="2066544"/>
          </a:xfrm>
          <a:prstGeom prst="roundRect">
            <a:avLst>
              <a:gd name="adj" fmla="val 2447"/>
            </a:avLst>
          </a:prstGeom>
          <a:solidFill>
            <a:srgbClr val="FFFFFF"/>
          </a:solidFill>
          <a:ln w="12700">
            <a:solidFill>
              <a:srgbClr val="F3F4F6"/>
            </a:solidFill>
            <a:prstDash val="solid"/>
          </a:ln>
          <a:effectLst>
            <a:outerShdw blurRad="63500" dist="38100" dir="5400000" algn="bl" rotWithShape="0">
              <a:srgbClr val="000000">
                <a:alpha val="5000"/>
              </a:srgbClr>
            </a:outerShdw>
          </a:effectLst>
        </p:spPr>
      </p:sp>
      <p:sp>
        <p:nvSpPr>
          <p:cNvPr id="24" name="Shape 19"/>
          <p:cNvSpPr/>
          <p:nvPr/>
        </p:nvSpPr>
        <p:spPr>
          <a:xfrm>
            <a:off x="4024274" y="4691786"/>
            <a:ext cx="476402" cy="476402"/>
          </a:xfrm>
          <a:prstGeom prst="roundRect">
            <a:avLst>
              <a:gd name="adj" fmla="val 38388"/>
            </a:avLst>
          </a:prstGeom>
          <a:solidFill>
            <a:srgbClr val="F0F9FF"/>
          </a:solidFill>
          <a:ln/>
        </p:spPr>
      </p:sp>
      <p:pic>
        <p:nvPicPr>
          <p:cNvPr id="25" name="Image 3" descr="preencoded.png"/>
          <p:cNvPicPr>
            <a:picLocks noChangeAspect="1"/>
          </p:cNvPicPr>
          <p:nvPr/>
        </p:nvPicPr>
        <p:blipFill>
          <a:blip r:embed="rId6"/>
          <a:srcRect/>
          <a:stretch/>
        </p:blipFill>
        <p:spPr>
          <a:xfrm>
            <a:off x="4147718" y="4816145"/>
            <a:ext cx="228600" cy="228600"/>
          </a:xfrm>
          <a:prstGeom prst="rect">
            <a:avLst/>
          </a:prstGeom>
        </p:spPr>
      </p:pic>
      <p:sp>
        <p:nvSpPr>
          <p:cNvPr id="26" name="Text 20"/>
          <p:cNvSpPr txBox="1"/>
          <p:nvPr/>
        </p:nvSpPr>
        <p:spPr>
          <a:xfrm>
            <a:off x="4024274" y="5330038"/>
            <a:ext cx="1831543"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Dễ Dàng Triển Khai</a:t>
            </a:r>
            <a:endParaRPr lang="en-US" sz="1300" dirty="0"/>
          </a:p>
        </p:txBody>
      </p:sp>
      <p:sp>
        <p:nvSpPr>
          <p:cNvPr id="27" name="Text 21"/>
          <p:cNvSpPr txBox="1"/>
          <p:nvPr/>
        </p:nvSpPr>
        <p:spPr>
          <a:xfrm>
            <a:off x="4024274" y="5658307"/>
            <a:ext cx="2531974" cy="581558"/>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Triển khai nhanh chóng với Batch QR import, phân quyền linh hoạt và tích hợp sẵn API.</a:t>
            </a:r>
            <a:endParaRPr lang="en-US" sz="1000" dirty="0"/>
          </a:p>
        </p:txBody>
      </p:sp>
      <p:sp>
        <p:nvSpPr>
          <p:cNvPr id="28" name="Shape 22"/>
          <p:cNvSpPr/>
          <p:nvPr/>
        </p:nvSpPr>
        <p:spPr>
          <a:xfrm>
            <a:off x="7315200" y="0"/>
            <a:ext cx="4876495" cy="6858000"/>
          </a:xfrm>
          <a:prstGeom prst="rect">
            <a:avLst/>
          </a:prstGeom>
          <a:solidFill>
            <a:srgbClr val="F0F7FF"/>
          </a:solidFill>
          <a:ln/>
        </p:spPr>
      </p:sp>
      <p:sp>
        <p:nvSpPr>
          <p:cNvPr id="29" name="Shape 23"/>
          <p:cNvSpPr/>
          <p:nvPr/>
        </p:nvSpPr>
        <p:spPr>
          <a:xfrm>
            <a:off x="7315200" y="0"/>
            <a:ext cx="9144" cy="6858000"/>
          </a:xfrm>
          <a:prstGeom prst="rect">
            <a:avLst/>
          </a:prstGeom>
          <a:solidFill>
            <a:srgbClr val="E0E7FF"/>
          </a:solidFill>
          <a:ln/>
        </p:spPr>
      </p:sp>
      <p:sp>
        <p:nvSpPr>
          <p:cNvPr id="30" name="Shape 24"/>
          <p:cNvSpPr/>
          <p:nvPr/>
        </p:nvSpPr>
        <p:spPr>
          <a:xfrm>
            <a:off x="7800746" y="476402"/>
            <a:ext cx="3914546" cy="1742846"/>
          </a:xfrm>
          <a:prstGeom prst="roundRect">
            <a:avLst>
              <a:gd name="adj" fmla="val 4587"/>
            </a:avLst>
          </a:prstGeom>
          <a:solidFill>
            <a:srgbClr val="004E92"/>
          </a:solidFill>
          <a:ln/>
        </p:spPr>
      </p:sp>
      <p:sp>
        <p:nvSpPr>
          <p:cNvPr id="31" name="Shape 25"/>
          <p:cNvSpPr/>
          <p:nvPr/>
        </p:nvSpPr>
        <p:spPr>
          <a:xfrm>
            <a:off x="10763402" y="476402"/>
            <a:ext cx="952805" cy="1741018"/>
          </a:xfrm>
          <a:prstGeom prst="rect">
            <a:avLst/>
          </a:prstGeom>
          <a:solidFill>
            <a:srgbClr val="FFFFFF">
              <a:alpha val="5000"/>
            </a:srgbClr>
          </a:solidFill>
          <a:ln/>
        </p:spPr>
      </p:sp>
      <p:sp>
        <p:nvSpPr>
          <p:cNvPr id="32" name="Text 26"/>
          <p:cNvSpPr txBox="1"/>
          <p:nvPr/>
        </p:nvSpPr>
        <p:spPr>
          <a:xfrm>
            <a:off x="8086954" y="790956"/>
            <a:ext cx="1733702" cy="277063"/>
          </a:xfrm>
          <a:prstGeom prst="rect">
            <a:avLst/>
          </a:prstGeom>
          <a:noFill/>
          <a:ln/>
        </p:spPr>
        <p:txBody>
          <a:bodyPr wrap="square" lIns="0" tIns="0" rIns="0" bIns="0" rtlCol="0" anchor="ctr"/>
          <a:lstStyle/>
          <a:p>
            <a:pPr marL="0" indent="0" algn="l">
              <a:buNone/>
            </a:pPr>
            <a:r>
              <a:rPr lang="en-US" sz="1800" b="1" dirty="0">
                <a:solidFill>
                  <a:srgbClr val="FFFFFF"/>
                </a:solidFill>
                <a:latin typeface="Montserrat" pitchFamily="34" charset="0"/>
                <a:ea typeface="Montserrat" pitchFamily="34" charset="-122"/>
                <a:cs typeface="Montserrat" pitchFamily="34" charset="-120"/>
              </a:rPr>
              <a:t>Mô Hình D2C</a:t>
            </a:r>
            <a:endParaRPr lang="en-US" sz="1800" dirty="0"/>
          </a:p>
        </p:txBody>
      </p:sp>
      <p:sp>
        <p:nvSpPr>
          <p:cNvPr id="33" name="Text 27"/>
          <p:cNvSpPr txBox="1"/>
          <p:nvPr/>
        </p:nvSpPr>
        <p:spPr>
          <a:xfrm>
            <a:off x="8086954" y="1228954"/>
            <a:ext cx="3248863" cy="676656"/>
          </a:xfrm>
          <a:prstGeom prst="rect">
            <a:avLst/>
          </a:prstGeom>
          <a:noFill/>
          <a:ln/>
        </p:spPr>
        <p:txBody>
          <a:bodyPr wrap="square" lIns="0" tIns="0" rIns="0" bIns="0" rtlCol="0" anchor="ctr"/>
          <a:lstStyle/>
          <a:p>
            <a:pPr marL="0" indent="0" algn="l">
              <a:buNone/>
            </a:pPr>
            <a:r>
              <a:rPr lang="en-US" sz="1200" dirty="0">
                <a:solidFill>
                  <a:srgbClr val="FFFFFF">
                    <a:alpha val="90000"/>
                  </a:srgbClr>
                </a:solidFill>
                <a:latin typeface="Roboto" pitchFamily="34" charset="0"/>
                <a:ea typeface="Roboto" pitchFamily="34" charset="-122"/>
                <a:cs typeface="Roboto" pitchFamily="34" charset="-120"/>
              </a:rPr>
              <a:t>Direct to Consumer - Phân phối sản phẩm trực tiếp đến tay người tiêu dùng, loại bỏ rào cản thông tin trung gian.</a:t>
            </a:r>
            <a:endParaRPr lang="en-US" sz="1200" dirty="0"/>
          </a:p>
        </p:txBody>
      </p:sp>
      <p:pic>
        <p:nvPicPr>
          <p:cNvPr id="34" name="Image 4" descr="preencoded.png"/>
          <p:cNvPicPr>
            <a:picLocks noChangeAspect="1"/>
          </p:cNvPicPr>
          <p:nvPr/>
        </p:nvPicPr>
        <p:blipFill>
          <a:blip r:embed="rId7"/>
          <a:srcRect/>
          <a:stretch/>
        </p:blipFill>
        <p:spPr>
          <a:xfrm>
            <a:off x="7800746" y="2731313"/>
            <a:ext cx="171907" cy="171907"/>
          </a:xfrm>
          <a:prstGeom prst="rect">
            <a:avLst/>
          </a:prstGeom>
        </p:spPr>
      </p:pic>
      <p:sp>
        <p:nvSpPr>
          <p:cNvPr id="35" name="Text 28"/>
          <p:cNvSpPr txBox="1"/>
          <p:nvPr/>
        </p:nvSpPr>
        <p:spPr>
          <a:xfrm>
            <a:off x="8115300" y="2722169"/>
            <a:ext cx="1269187"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Minh Bạch Hóa</a:t>
            </a:r>
            <a:endParaRPr lang="en-US" sz="1300" dirty="0"/>
          </a:p>
        </p:txBody>
      </p:sp>
      <p:sp>
        <p:nvSpPr>
          <p:cNvPr id="36" name="Text 29"/>
          <p:cNvSpPr txBox="1"/>
          <p:nvPr/>
        </p:nvSpPr>
        <p:spPr>
          <a:xfrm>
            <a:off x="8115300" y="3012034"/>
            <a:ext cx="2512771"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Thông tin sản phẩm rõ ràng, chính hãng</a:t>
            </a:r>
            <a:endParaRPr lang="en-US" sz="1000" dirty="0"/>
          </a:p>
        </p:txBody>
      </p:sp>
      <p:pic>
        <p:nvPicPr>
          <p:cNvPr id="37" name="Image 5" descr="preencoded.png"/>
          <p:cNvPicPr>
            <a:picLocks noChangeAspect="1"/>
          </p:cNvPicPr>
          <p:nvPr/>
        </p:nvPicPr>
        <p:blipFill>
          <a:blip r:embed="rId7"/>
          <a:srcRect/>
          <a:stretch/>
        </p:blipFill>
        <p:spPr>
          <a:xfrm>
            <a:off x="7800746" y="3427171"/>
            <a:ext cx="171907" cy="171907"/>
          </a:xfrm>
          <a:prstGeom prst="rect">
            <a:avLst/>
          </a:prstGeom>
        </p:spPr>
      </p:pic>
      <p:sp>
        <p:nvSpPr>
          <p:cNvPr id="38" name="Text 30"/>
          <p:cNvSpPr txBox="1"/>
          <p:nvPr/>
        </p:nvSpPr>
        <p:spPr>
          <a:xfrm>
            <a:off x="8115300" y="3417113"/>
            <a:ext cx="1345082"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Kết Nối Đa Kênh</a:t>
            </a:r>
            <a:endParaRPr lang="en-US" sz="1300" dirty="0"/>
          </a:p>
        </p:txBody>
      </p:sp>
      <p:sp>
        <p:nvSpPr>
          <p:cNvPr id="39" name="Text 31"/>
          <p:cNvSpPr txBox="1"/>
          <p:nvPr/>
        </p:nvSpPr>
        <p:spPr>
          <a:xfrm>
            <a:off x="8115300" y="3706978"/>
            <a:ext cx="1846174"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Website, Zalo Mini App, SMS</a:t>
            </a:r>
            <a:endParaRPr lang="en-US" sz="1000" dirty="0"/>
          </a:p>
        </p:txBody>
      </p:sp>
      <p:pic>
        <p:nvPicPr>
          <p:cNvPr id="40" name="Image 6" descr="preencoded.png"/>
          <p:cNvPicPr>
            <a:picLocks noChangeAspect="1"/>
          </p:cNvPicPr>
          <p:nvPr/>
        </p:nvPicPr>
        <p:blipFill>
          <a:blip r:embed="rId7"/>
          <a:srcRect/>
          <a:stretch/>
        </p:blipFill>
        <p:spPr>
          <a:xfrm>
            <a:off x="7800746" y="4122115"/>
            <a:ext cx="171907" cy="171907"/>
          </a:xfrm>
          <a:prstGeom prst="rect">
            <a:avLst/>
          </a:prstGeom>
        </p:spPr>
      </p:pic>
      <p:sp>
        <p:nvSpPr>
          <p:cNvPr id="41" name="Text 32"/>
          <p:cNvSpPr txBox="1"/>
          <p:nvPr/>
        </p:nvSpPr>
        <p:spPr>
          <a:xfrm>
            <a:off x="8115300" y="4112971"/>
            <a:ext cx="1402690"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Tối Ưu Vận Hành</a:t>
            </a:r>
            <a:endParaRPr lang="en-US" sz="1300" dirty="0"/>
          </a:p>
        </p:txBody>
      </p:sp>
      <p:sp>
        <p:nvSpPr>
          <p:cNvPr id="42" name="Text 33"/>
          <p:cNvSpPr txBox="1"/>
          <p:nvPr/>
        </p:nvSpPr>
        <p:spPr>
          <a:xfrm>
            <a:off x="8115300" y="4402836"/>
            <a:ext cx="2798978"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Tự động hóa quy trình bảo hành &amp; chăm sóc</a:t>
            </a:r>
            <a:endParaRPr lang="en-US" sz="1000" dirty="0"/>
          </a:p>
        </p:txBody>
      </p:sp>
      <p:pic>
        <p:nvPicPr>
          <p:cNvPr id="43" name="Image 7" descr="preencoded.png"/>
          <p:cNvPicPr>
            <a:picLocks noChangeAspect="1"/>
          </p:cNvPicPr>
          <p:nvPr/>
        </p:nvPicPr>
        <p:blipFill>
          <a:blip r:embed="rId8">
            <a:alphaModFix amt="48000"/>
          </a:blip>
          <a:srcRect/>
          <a:stretch/>
        </p:blipFill>
        <p:spPr>
          <a:xfrm>
            <a:off x="7800746" y="5238598"/>
            <a:ext cx="1143000" cy="1143000"/>
          </a:xfrm>
          <a:prstGeom prst="rect">
            <a:avLst/>
          </a:prstGeom>
        </p:spPr>
      </p:pic>
      <p:sp>
        <p:nvSpPr>
          <p:cNvPr id="44" name="Text 34"/>
          <p:cNvSpPr txBox="1"/>
          <p:nvPr/>
        </p:nvSpPr>
        <p:spPr>
          <a:xfrm>
            <a:off x="11750040" y="6432804"/>
            <a:ext cx="265176" cy="162763"/>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02</a:t>
            </a:r>
            <a:endParaRPr lang="en-US" sz="1000" dirty="0"/>
          </a:p>
        </p:txBody>
      </p:sp>
      <p:sp>
        <p:nvSpPr>
          <p:cNvPr id="45" name="Shape 35"/>
          <p:cNvSpPr/>
          <p:nvPr/>
        </p:nvSpPr>
        <p:spPr>
          <a:xfrm>
            <a:off x="0" y="6782105"/>
            <a:ext cx="12191695" cy="75895"/>
          </a:xfrm>
          <a:prstGeom prst="rect">
            <a:avLst/>
          </a:prstGeom>
          <a:solidFill>
            <a:srgbClr val="004E92"/>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sp>
      <p:sp>
        <p:nvSpPr>
          <p:cNvPr id="3" name="Shape 1"/>
          <p:cNvSpPr/>
          <p:nvPr/>
        </p:nvSpPr>
        <p:spPr>
          <a:xfrm>
            <a:off x="0" y="0"/>
            <a:ext cx="12191695" cy="6858000"/>
          </a:xfrm>
          <a:prstGeom prst="rect">
            <a:avLst/>
          </a:prstGeom>
          <a:solidFill>
            <a:srgbClr val="FFFFFF"/>
          </a:solidFill>
          <a:ln/>
        </p:spPr>
      </p:sp>
      <p:sp>
        <p:nvSpPr>
          <p:cNvPr id="4" name="Shape 2"/>
          <p:cNvSpPr/>
          <p:nvPr/>
        </p:nvSpPr>
        <p:spPr>
          <a:xfrm>
            <a:off x="0" y="1334110"/>
            <a:ext cx="12191695" cy="9144"/>
          </a:xfrm>
          <a:prstGeom prst="rect">
            <a:avLst/>
          </a:prstGeom>
          <a:solidFill>
            <a:srgbClr val="E2E8F0"/>
          </a:solidFill>
          <a:ln/>
        </p:spPr>
      </p:sp>
      <p:sp>
        <p:nvSpPr>
          <p:cNvPr id="5" name="Text 3"/>
          <p:cNvSpPr txBox="1"/>
          <p:nvPr/>
        </p:nvSpPr>
        <p:spPr>
          <a:xfrm>
            <a:off x="571500" y="400507"/>
            <a:ext cx="1617574" cy="162763"/>
          </a:xfrm>
          <a:prstGeom prst="rect">
            <a:avLst/>
          </a:prstGeom>
          <a:noFill/>
          <a:ln/>
        </p:spPr>
        <p:txBody>
          <a:bodyPr wrap="square" lIns="0" tIns="0" rIns="0" bIns="0" rtlCol="0" anchor="ctr"/>
          <a:lstStyle/>
          <a:p>
            <a:pPr marL="0" indent="0" algn="l">
              <a:buNone/>
            </a:pPr>
            <a:r>
              <a:rPr lang="en-US" sz="1000" b="1" dirty="0">
                <a:solidFill>
                  <a:srgbClr val="38BDF8"/>
                </a:solidFill>
                <a:latin typeface="Roboto" pitchFamily="34" charset="0"/>
                <a:ea typeface="Roboto" pitchFamily="34" charset="-122"/>
                <a:cs typeface="Roboto" pitchFamily="34" charset="-120"/>
              </a:rPr>
              <a:t>TÍNH NĂNG CỐT LÕI</a:t>
            </a:r>
            <a:endParaRPr lang="en-US" sz="1000" dirty="0"/>
          </a:p>
        </p:txBody>
      </p:sp>
      <p:sp>
        <p:nvSpPr>
          <p:cNvPr id="6" name="Text 4"/>
          <p:cNvSpPr txBox="1"/>
          <p:nvPr/>
        </p:nvSpPr>
        <p:spPr>
          <a:xfrm>
            <a:off x="571500" y="672998"/>
            <a:ext cx="6347765" cy="409651"/>
          </a:xfrm>
          <a:prstGeom prst="rect">
            <a:avLst/>
          </a:prstGeom>
          <a:noFill/>
          <a:ln/>
        </p:spPr>
        <p:txBody>
          <a:bodyPr wrap="square" lIns="0" tIns="0" rIns="0" bIns="0" rtlCol="0" anchor="ctr"/>
          <a:lstStyle/>
          <a:p>
            <a:pPr marL="0" indent="0" algn="l">
              <a:buNone/>
            </a:pPr>
            <a:r>
              <a:rPr lang="en-US" sz="2600" b="1" dirty="0">
                <a:solidFill>
                  <a:srgbClr val="002955"/>
                </a:solidFill>
                <a:latin typeface="Montserrat" pitchFamily="34" charset="0"/>
                <a:ea typeface="Montserrat" pitchFamily="34" charset="-122"/>
                <a:cs typeface="Montserrat" pitchFamily="34" charset="-120"/>
              </a:rPr>
              <a:t>Truy Xuất Nguồn Gốc &amp; Chống Giả</a:t>
            </a:r>
            <a:endParaRPr lang="en-US" sz="2600" dirty="0"/>
          </a:p>
        </p:txBody>
      </p:sp>
      <p:sp>
        <p:nvSpPr>
          <p:cNvPr id="7" name="Shape 5"/>
          <p:cNvSpPr/>
          <p:nvPr/>
        </p:nvSpPr>
        <p:spPr>
          <a:xfrm>
            <a:off x="0" y="1337767"/>
            <a:ext cx="3657600" cy="5524805"/>
          </a:xfrm>
          <a:prstGeom prst="rect">
            <a:avLst/>
          </a:prstGeom>
          <a:solidFill>
            <a:srgbClr val="F8FAFC"/>
          </a:solidFill>
          <a:ln/>
        </p:spPr>
      </p:sp>
      <p:sp>
        <p:nvSpPr>
          <p:cNvPr id="8" name="Shape 6"/>
          <p:cNvSpPr/>
          <p:nvPr/>
        </p:nvSpPr>
        <p:spPr>
          <a:xfrm>
            <a:off x="3648456" y="1337767"/>
            <a:ext cx="9144" cy="5524805"/>
          </a:xfrm>
          <a:prstGeom prst="rect">
            <a:avLst/>
          </a:prstGeom>
          <a:solidFill>
            <a:srgbClr val="E2E8F0"/>
          </a:solidFill>
          <a:ln/>
        </p:spPr>
      </p:sp>
      <p:pic>
        <p:nvPicPr>
          <p:cNvPr id="9" name="Image 0" descr="preencoded.png"/>
          <p:cNvPicPr>
            <a:picLocks noChangeAspect="1"/>
          </p:cNvPicPr>
          <p:nvPr/>
        </p:nvPicPr>
        <p:blipFill>
          <a:blip r:embed="rId3"/>
          <a:srcRect l="-1082" r="-1082"/>
          <a:stretch/>
        </p:blipFill>
        <p:spPr>
          <a:xfrm>
            <a:off x="381305" y="1764792"/>
            <a:ext cx="161849" cy="181051"/>
          </a:xfrm>
          <a:prstGeom prst="rect">
            <a:avLst/>
          </a:prstGeom>
        </p:spPr>
      </p:pic>
      <p:sp>
        <p:nvSpPr>
          <p:cNvPr id="10" name="Text 7"/>
          <p:cNvSpPr txBox="1"/>
          <p:nvPr/>
        </p:nvSpPr>
        <p:spPr>
          <a:xfrm>
            <a:off x="638251" y="1718158"/>
            <a:ext cx="1728216" cy="277063"/>
          </a:xfrm>
          <a:prstGeom prst="rect">
            <a:avLst/>
          </a:prstGeom>
          <a:noFill/>
          <a:ln/>
        </p:spPr>
        <p:txBody>
          <a:bodyPr wrap="square" lIns="0" tIns="0" rIns="0" bIns="0" rtlCol="0" anchor="ctr"/>
          <a:lstStyle/>
          <a:p>
            <a:pPr marL="0" indent="0" algn="l">
              <a:buNone/>
            </a:pPr>
            <a:r>
              <a:rPr lang="en-US" sz="1400" b="1" dirty="0">
                <a:solidFill>
                  <a:srgbClr val="1E293B"/>
                </a:solidFill>
                <a:latin typeface="Montserrat" pitchFamily="34" charset="0"/>
                <a:ea typeface="Montserrat" pitchFamily="34" charset="-122"/>
                <a:cs typeface="Montserrat" pitchFamily="34" charset="-120"/>
              </a:rPr>
              <a:t>3 Kênh Xác Thực</a:t>
            </a:r>
            <a:endParaRPr lang="en-US" sz="1400" dirty="0"/>
          </a:p>
        </p:txBody>
      </p:sp>
      <p:sp>
        <p:nvSpPr>
          <p:cNvPr id="11" name="Shape 8"/>
          <p:cNvSpPr/>
          <p:nvPr/>
        </p:nvSpPr>
        <p:spPr>
          <a:xfrm>
            <a:off x="381305" y="2278685"/>
            <a:ext cx="2885846" cy="942746"/>
          </a:xfrm>
          <a:prstGeom prst="roundRect">
            <a:avLst>
              <a:gd name="adj" fmla="val 11757"/>
            </a:avLst>
          </a:prstGeom>
          <a:solidFill>
            <a:srgbClr val="FFFFFF"/>
          </a:solidFill>
          <a:ln w="12700">
            <a:solidFill>
              <a:srgbClr val="E2E8F0"/>
            </a:solidFill>
            <a:prstDash val="solid"/>
          </a:ln>
          <a:effectLst>
            <a:outerShdw blurRad="38100" dist="25400" dir="5400000" algn="bl" rotWithShape="0">
              <a:srgbClr val="000000">
                <a:alpha val="3000"/>
              </a:srgbClr>
            </a:outerShdw>
          </a:effectLst>
        </p:spPr>
      </p:sp>
      <p:sp>
        <p:nvSpPr>
          <p:cNvPr id="12" name="Shape 9"/>
          <p:cNvSpPr/>
          <p:nvPr/>
        </p:nvSpPr>
        <p:spPr>
          <a:xfrm>
            <a:off x="580644" y="2558491"/>
            <a:ext cx="381305" cy="381305"/>
          </a:xfrm>
          <a:prstGeom prst="roundRect">
            <a:avLst>
              <a:gd name="adj" fmla="val 47962"/>
            </a:avLst>
          </a:prstGeom>
          <a:solidFill>
            <a:srgbClr val="E0F2FE"/>
          </a:solidFill>
          <a:ln/>
        </p:spPr>
      </p:sp>
      <p:pic>
        <p:nvPicPr>
          <p:cNvPr id="13" name="Image 1" descr="preencoded.png"/>
          <p:cNvPicPr>
            <a:picLocks noChangeAspect="1"/>
          </p:cNvPicPr>
          <p:nvPr/>
        </p:nvPicPr>
        <p:blipFill>
          <a:blip r:embed="rId4"/>
          <a:srcRect t="-856" b="-856"/>
          <a:stretch/>
        </p:blipFill>
        <p:spPr>
          <a:xfrm>
            <a:off x="705002" y="2658161"/>
            <a:ext cx="133502" cy="181051"/>
          </a:xfrm>
          <a:prstGeom prst="rect">
            <a:avLst/>
          </a:prstGeom>
        </p:spPr>
      </p:pic>
      <p:sp>
        <p:nvSpPr>
          <p:cNvPr id="14" name="Text 10"/>
          <p:cNvSpPr txBox="1"/>
          <p:nvPr/>
        </p:nvSpPr>
        <p:spPr>
          <a:xfrm>
            <a:off x="1104595" y="2449678"/>
            <a:ext cx="1067105" cy="181051"/>
          </a:xfrm>
          <a:prstGeom prst="rect">
            <a:avLst/>
          </a:prstGeom>
          <a:noFill/>
          <a:ln/>
        </p:spPr>
        <p:txBody>
          <a:bodyPr wrap="square" lIns="0" tIns="0" rIns="0" bIns="0" rtlCol="0" anchor="ctr"/>
          <a:lstStyle/>
          <a:p>
            <a:pPr marL="0" indent="0" algn="l">
              <a:buNone/>
            </a:pPr>
            <a:r>
              <a:rPr lang="en-US" sz="1200" b="1" dirty="0">
                <a:solidFill>
                  <a:srgbClr val="0F172A"/>
                </a:solidFill>
                <a:latin typeface="Roboto" pitchFamily="34" charset="0"/>
                <a:ea typeface="Roboto" pitchFamily="34" charset="-122"/>
                <a:cs typeface="Roboto" pitchFamily="34" charset="-120"/>
              </a:rPr>
              <a:t>Zalo Mini App</a:t>
            </a:r>
            <a:endParaRPr lang="en-US" sz="1200" dirty="0"/>
          </a:p>
        </p:txBody>
      </p:sp>
      <p:sp>
        <p:nvSpPr>
          <p:cNvPr id="15" name="Text 11"/>
          <p:cNvSpPr txBox="1"/>
          <p:nvPr/>
        </p:nvSpPr>
        <p:spPr>
          <a:xfrm>
            <a:off x="1104595" y="2697480"/>
            <a:ext cx="1840687" cy="352958"/>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Quét nhanh, không cần cài đặt thêm App</a:t>
            </a:r>
            <a:endParaRPr lang="en-US" sz="1000" dirty="0"/>
          </a:p>
        </p:txBody>
      </p:sp>
      <p:sp>
        <p:nvSpPr>
          <p:cNvPr id="16" name="Shape 12"/>
          <p:cNvSpPr/>
          <p:nvPr/>
        </p:nvSpPr>
        <p:spPr>
          <a:xfrm>
            <a:off x="381305" y="3409798"/>
            <a:ext cx="2885846" cy="752551"/>
          </a:xfrm>
          <a:prstGeom prst="roundRect">
            <a:avLst>
              <a:gd name="adj" fmla="val 18457"/>
            </a:avLst>
          </a:prstGeom>
          <a:solidFill>
            <a:srgbClr val="FFFFFF"/>
          </a:solidFill>
          <a:ln w="12700">
            <a:solidFill>
              <a:srgbClr val="E2E8F0"/>
            </a:solidFill>
            <a:prstDash val="solid"/>
          </a:ln>
          <a:effectLst>
            <a:outerShdw blurRad="38100" dist="25400" dir="5400000" algn="bl" rotWithShape="0">
              <a:srgbClr val="000000">
                <a:alpha val="3000"/>
              </a:srgbClr>
            </a:outerShdw>
          </a:effectLst>
        </p:spPr>
      </p:sp>
      <p:sp>
        <p:nvSpPr>
          <p:cNvPr id="17" name="Shape 13"/>
          <p:cNvSpPr/>
          <p:nvPr/>
        </p:nvSpPr>
        <p:spPr>
          <a:xfrm>
            <a:off x="580644" y="3592678"/>
            <a:ext cx="381305" cy="381305"/>
          </a:xfrm>
          <a:prstGeom prst="roundRect">
            <a:avLst>
              <a:gd name="adj" fmla="val 47962"/>
            </a:avLst>
          </a:prstGeom>
          <a:solidFill>
            <a:srgbClr val="E0F2FE"/>
          </a:solidFill>
          <a:ln/>
        </p:spPr>
      </p:sp>
      <p:pic>
        <p:nvPicPr>
          <p:cNvPr id="18" name="Image 2" descr="preencoded.png"/>
          <p:cNvPicPr>
            <a:picLocks noChangeAspect="1"/>
          </p:cNvPicPr>
          <p:nvPr/>
        </p:nvPicPr>
        <p:blipFill>
          <a:blip r:embed="rId5"/>
          <a:srcRect/>
          <a:stretch/>
        </p:blipFill>
        <p:spPr>
          <a:xfrm>
            <a:off x="681228" y="3693262"/>
            <a:ext cx="181051" cy="181051"/>
          </a:xfrm>
          <a:prstGeom prst="rect">
            <a:avLst/>
          </a:prstGeom>
        </p:spPr>
      </p:pic>
      <p:sp>
        <p:nvSpPr>
          <p:cNvPr id="19" name="Text 14"/>
          <p:cNvSpPr txBox="1"/>
          <p:nvPr/>
        </p:nvSpPr>
        <p:spPr>
          <a:xfrm>
            <a:off x="1104595" y="3581705"/>
            <a:ext cx="1047902" cy="181051"/>
          </a:xfrm>
          <a:prstGeom prst="rect">
            <a:avLst/>
          </a:prstGeom>
          <a:noFill/>
          <a:ln/>
        </p:spPr>
        <p:txBody>
          <a:bodyPr wrap="square" lIns="0" tIns="0" rIns="0" bIns="0" rtlCol="0" anchor="ctr"/>
          <a:lstStyle/>
          <a:p>
            <a:pPr marL="0" indent="0" algn="l">
              <a:buNone/>
            </a:pPr>
            <a:r>
              <a:rPr lang="en-US" sz="1200" b="1" dirty="0">
                <a:solidFill>
                  <a:srgbClr val="0F172A"/>
                </a:solidFill>
                <a:latin typeface="Roboto" pitchFamily="34" charset="0"/>
                <a:ea typeface="Roboto" pitchFamily="34" charset="-122"/>
                <a:cs typeface="Roboto" pitchFamily="34" charset="-120"/>
              </a:rPr>
              <a:t>Landing Page</a:t>
            </a:r>
            <a:endParaRPr lang="en-US" sz="1200" dirty="0"/>
          </a:p>
        </p:txBody>
      </p:sp>
      <p:sp>
        <p:nvSpPr>
          <p:cNvPr id="20" name="Text 15"/>
          <p:cNvSpPr txBox="1"/>
          <p:nvPr/>
        </p:nvSpPr>
        <p:spPr>
          <a:xfrm>
            <a:off x="1104595" y="3829507"/>
            <a:ext cx="1773936"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Truy cập qua trình duyệt Web</a:t>
            </a:r>
            <a:endParaRPr lang="en-US" sz="1000" dirty="0"/>
          </a:p>
        </p:txBody>
      </p:sp>
      <p:sp>
        <p:nvSpPr>
          <p:cNvPr id="21" name="Shape 16"/>
          <p:cNvSpPr/>
          <p:nvPr/>
        </p:nvSpPr>
        <p:spPr>
          <a:xfrm>
            <a:off x="381305" y="4347058"/>
            <a:ext cx="2885846" cy="942746"/>
          </a:xfrm>
          <a:prstGeom prst="roundRect">
            <a:avLst>
              <a:gd name="adj" fmla="val 11757"/>
            </a:avLst>
          </a:prstGeom>
          <a:solidFill>
            <a:srgbClr val="FFFFFF"/>
          </a:solidFill>
          <a:ln w="12700">
            <a:solidFill>
              <a:srgbClr val="E2E8F0"/>
            </a:solidFill>
            <a:prstDash val="solid"/>
          </a:ln>
          <a:effectLst>
            <a:outerShdw blurRad="38100" dist="25400" dir="5400000" algn="bl" rotWithShape="0">
              <a:srgbClr val="000000">
                <a:alpha val="3000"/>
              </a:srgbClr>
            </a:outerShdw>
          </a:effectLst>
        </p:spPr>
      </p:sp>
      <p:sp>
        <p:nvSpPr>
          <p:cNvPr id="22" name="Shape 17"/>
          <p:cNvSpPr/>
          <p:nvPr/>
        </p:nvSpPr>
        <p:spPr>
          <a:xfrm>
            <a:off x="580644" y="4627778"/>
            <a:ext cx="381305" cy="381305"/>
          </a:xfrm>
          <a:prstGeom prst="roundRect">
            <a:avLst>
              <a:gd name="adj" fmla="val 47962"/>
            </a:avLst>
          </a:prstGeom>
          <a:solidFill>
            <a:srgbClr val="E0F2FE"/>
          </a:solidFill>
          <a:ln/>
        </p:spPr>
      </p:sp>
      <p:pic>
        <p:nvPicPr>
          <p:cNvPr id="23" name="Image 3" descr="preencoded.png"/>
          <p:cNvPicPr>
            <a:picLocks noChangeAspect="1"/>
          </p:cNvPicPr>
          <p:nvPr/>
        </p:nvPicPr>
        <p:blipFill>
          <a:blip r:embed="rId6"/>
          <a:srcRect/>
          <a:stretch/>
        </p:blipFill>
        <p:spPr>
          <a:xfrm>
            <a:off x="681228" y="4727448"/>
            <a:ext cx="181051" cy="181051"/>
          </a:xfrm>
          <a:prstGeom prst="rect">
            <a:avLst/>
          </a:prstGeom>
        </p:spPr>
      </p:pic>
      <p:sp>
        <p:nvSpPr>
          <p:cNvPr id="24" name="Text 18"/>
          <p:cNvSpPr txBox="1"/>
          <p:nvPr/>
        </p:nvSpPr>
        <p:spPr>
          <a:xfrm>
            <a:off x="1104595" y="4518965"/>
            <a:ext cx="438912" cy="181051"/>
          </a:xfrm>
          <a:prstGeom prst="rect">
            <a:avLst/>
          </a:prstGeom>
          <a:noFill/>
          <a:ln/>
        </p:spPr>
        <p:txBody>
          <a:bodyPr wrap="square" lIns="0" tIns="0" rIns="0" bIns="0" rtlCol="0" anchor="ctr"/>
          <a:lstStyle/>
          <a:p>
            <a:pPr marL="0" indent="0" algn="l">
              <a:buNone/>
            </a:pPr>
            <a:r>
              <a:rPr lang="en-US" sz="1200" b="1" dirty="0">
                <a:solidFill>
                  <a:srgbClr val="0F172A"/>
                </a:solidFill>
                <a:latin typeface="Roboto" pitchFamily="34" charset="0"/>
                <a:ea typeface="Roboto" pitchFamily="34" charset="-122"/>
                <a:cs typeface="Roboto" pitchFamily="34" charset="-120"/>
              </a:rPr>
              <a:t>SMS</a:t>
            </a:r>
            <a:endParaRPr lang="en-US" sz="1200" dirty="0"/>
          </a:p>
        </p:txBody>
      </p:sp>
      <p:sp>
        <p:nvSpPr>
          <p:cNvPr id="25" name="Text 19"/>
          <p:cNvSpPr txBox="1"/>
          <p:nvPr/>
        </p:nvSpPr>
        <p:spPr>
          <a:xfrm>
            <a:off x="1104595" y="4766767"/>
            <a:ext cx="1879092" cy="352958"/>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Nhắn tin mã số (Hỗ trợ Feature phone)</a:t>
            </a:r>
            <a:endParaRPr lang="en-US" sz="1000" dirty="0"/>
          </a:p>
        </p:txBody>
      </p:sp>
      <p:sp>
        <p:nvSpPr>
          <p:cNvPr id="26" name="Shape 20"/>
          <p:cNvSpPr/>
          <p:nvPr/>
        </p:nvSpPr>
        <p:spPr>
          <a:xfrm>
            <a:off x="381305" y="5373014"/>
            <a:ext cx="2885846" cy="1104595"/>
          </a:xfrm>
          <a:prstGeom prst="roundRect">
            <a:avLst>
              <a:gd name="adj" fmla="val 7136"/>
            </a:avLst>
          </a:prstGeom>
          <a:solidFill>
            <a:srgbClr val="FFF1F2"/>
          </a:solidFill>
          <a:ln w="12700">
            <a:solidFill>
              <a:srgbClr val="FECDD3"/>
            </a:solidFill>
            <a:prstDash val="solid"/>
          </a:ln>
        </p:spPr>
      </p:sp>
      <p:pic>
        <p:nvPicPr>
          <p:cNvPr id="27" name="Image 4" descr="preencoded.png"/>
          <p:cNvPicPr>
            <a:picLocks noChangeAspect="1"/>
          </p:cNvPicPr>
          <p:nvPr/>
        </p:nvPicPr>
        <p:blipFill>
          <a:blip r:embed="rId7"/>
          <a:srcRect/>
          <a:stretch/>
        </p:blipFill>
        <p:spPr>
          <a:xfrm>
            <a:off x="533095" y="5576011"/>
            <a:ext cx="181051" cy="181051"/>
          </a:xfrm>
          <a:prstGeom prst="rect">
            <a:avLst/>
          </a:prstGeom>
        </p:spPr>
      </p:pic>
      <p:sp>
        <p:nvSpPr>
          <p:cNvPr id="28" name="Text 21"/>
          <p:cNvSpPr txBox="1"/>
          <p:nvPr/>
        </p:nvSpPr>
        <p:spPr>
          <a:xfrm>
            <a:off x="828446" y="5544007"/>
            <a:ext cx="1337767" cy="171907"/>
          </a:xfrm>
          <a:prstGeom prst="rect">
            <a:avLst/>
          </a:prstGeom>
          <a:noFill/>
          <a:ln/>
        </p:spPr>
        <p:txBody>
          <a:bodyPr wrap="square" lIns="0" tIns="0" rIns="0" bIns="0" rtlCol="0" anchor="ctr"/>
          <a:lstStyle/>
          <a:p>
            <a:pPr marL="0" indent="0" algn="l">
              <a:buNone/>
            </a:pPr>
            <a:r>
              <a:rPr lang="en-US" sz="1100" dirty="0">
                <a:solidFill>
                  <a:srgbClr val="9F1239"/>
                </a:solidFill>
                <a:latin typeface="Roboto" pitchFamily="34" charset="0"/>
                <a:ea typeface="Roboto" pitchFamily="34" charset="-122"/>
                <a:cs typeface="Roboto" pitchFamily="34" charset="-120"/>
              </a:rPr>
              <a:t>Cảnh Báo Gian Lận</a:t>
            </a:r>
            <a:endParaRPr lang="en-US" sz="1100" dirty="0"/>
          </a:p>
        </p:txBody>
      </p:sp>
      <p:sp>
        <p:nvSpPr>
          <p:cNvPr id="29" name="Text 22"/>
          <p:cNvSpPr txBox="1"/>
          <p:nvPr/>
        </p:nvSpPr>
        <p:spPr>
          <a:xfrm>
            <a:off x="828446" y="5789981"/>
            <a:ext cx="2317090" cy="523951"/>
          </a:xfrm>
          <a:prstGeom prst="rect">
            <a:avLst/>
          </a:prstGeom>
          <a:noFill/>
          <a:ln/>
        </p:spPr>
        <p:txBody>
          <a:bodyPr wrap="square" lIns="0" tIns="0" rIns="0" bIns="0" rtlCol="0" anchor="ctr"/>
          <a:lstStyle/>
          <a:p>
            <a:pPr marL="0" indent="0" algn="l">
              <a:buNone/>
            </a:pPr>
            <a:r>
              <a:rPr lang="en-US" sz="1000" dirty="0">
                <a:solidFill>
                  <a:srgbClr val="881337"/>
                </a:solidFill>
                <a:latin typeface="Roboto" pitchFamily="34" charset="0"/>
                <a:ea typeface="Roboto" pitchFamily="34" charset="-122"/>
                <a:cs typeface="Roboto" pitchFamily="34" charset="-120"/>
              </a:rPr>
              <a:t>Hệ thống tự động phát hiện mã bị quét trùng lặp, sai vị trí địa lý hoặc thời gian bất thường.</a:t>
            </a:r>
            <a:endParaRPr lang="en-US" sz="1000" dirty="0"/>
          </a:p>
        </p:txBody>
      </p:sp>
      <p:sp>
        <p:nvSpPr>
          <p:cNvPr id="30" name="Shape 23"/>
          <p:cNvSpPr/>
          <p:nvPr/>
        </p:nvSpPr>
        <p:spPr>
          <a:xfrm>
            <a:off x="4229100" y="2041855"/>
            <a:ext cx="2124151" cy="28346"/>
          </a:xfrm>
          <a:prstGeom prst="rect">
            <a:avLst/>
          </a:prstGeom>
          <a:solidFill>
            <a:srgbClr val="38BDF8"/>
          </a:solidFill>
          <a:ln/>
        </p:spPr>
      </p:sp>
      <p:sp>
        <p:nvSpPr>
          <p:cNvPr id="31" name="Text 24"/>
          <p:cNvSpPr txBox="1"/>
          <p:nvPr/>
        </p:nvSpPr>
        <p:spPr>
          <a:xfrm>
            <a:off x="4229100" y="1737360"/>
            <a:ext cx="2261311" cy="228600"/>
          </a:xfrm>
          <a:prstGeom prst="rect">
            <a:avLst/>
          </a:prstGeom>
          <a:noFill/>
          <a:ln/>
        </p:spPr>
        <p:txBody>
          <a:bodyPr wrap="square" lIns="0" tIns="0" rIns="0" bIns="0" rtlCol="0" anchor="ctr"/>
          <a:lstStyle/>
          <a:p>
            <a:pPr marL="0" indent="0" algn="l">
              <a:buNone/>
            </a:pPr>
            <a:r>
              <a:rPr lang="en-US" sz="1400" b="1" dirty="0">
                <a:solidFill>
                  <a:srgbClr val="002955"/>
                </a:solidFill>
                <a:latin typeface="Montserrat" pitchFamily="34" charset="0"/>
                <a:ea typeface="Montserrat" pitchFamily="34" charset="-122"/>
                <a:cs typeface="Montserrat" pitchFamily="34" charset="-120"/>
              </a:rPr>
              <a:t>03 Loại Tem Linh Hoạt</a:t>
            </a:r>
            <a:endParaRPr lang="en-US" sz="1400" dirty="0"/>
          </a:p>
        </p:txBody>
      </p:sp>
      <p:sp>
        <p:nvSpPr>
          <p:cNvPr id="32" name="Shape 25"/>
          <p:cNvSpPr/>
          <p:nvPr/>
        </p:nvSpPr>
        <p:spPr>
          <a:xfrm>
            <a:off x="4229100" y="2307031"/>
            <a:ext cx="2305202" cy="2180844"/>
          </a:xfrm>
          <a:prstGeom prst="roundRect">
            <a:avLst>
              <a:gd name="adj" fmla="val 2930"/>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33" name="Shape 26"/>
          <p:cNvSpPr/>
          <p:nvPr/>
        </p:nvSpPr>
        <p:spPr>
          <a:xfrm>
            <a:off x="4229100" y="2307031"/>
            <a:ext cx="2286000" cy="57607"/>
          </a:xfrm>
          <a:prstGeom prst="rect">
            <a:avLst/>
          </a:prstGeom>
          <a:solidFill>
            <a:srgbClr val="38BDF8"/>
          </a:solidFill>
          <a:ln/>
        </p:spPr>
      </p:sp>
      <p:pic>
        <p:nvPicPr>
          <p:cNvPr id="34" name="Image 5" descr="preencoded.png"/>
          <p:cNvPicPr>
            <a:picLocks noChangeAspect="1"/>
          </p:cNvPicPr>
          <p:nvPr/>
        </p:nvPicPr>
        <p:blipFill>
          <a:blip r:embed="rId8"/>
          <a:srcRect l="-107" r="-107"/>
          <a:stretch/>
        </p:blipFill>
        <p:spPr>
          <a:xfrm>
            <a:off x="4476902" y="2554834"/>
            <a:ext cx="267005" cy="304495"/>
          </a:xfrm>
          <a:prstGeom prst="rect">
            <a:avLst/>
          </a:prstGeom>
        </p:spPr>
      </p:pic>
      <p:sp>
        <p:nvSpPr>
          <p:cNvPr id="35" name="Text 27"/>
          <p:cNvSpPr txBox="1"/>
          <p:nvPr/>
        </p:nvSpPr>
        <p:spPr>
          <a:xfrm>
            <a:off x="4476902" y="3012034"/>
            <a:ext cx="1888236"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Tem Xác Thực Tự Động</a:t>
            </a:r>
            <a:endParaRPr lang="en-US" sz="1300" dirty="0"/>
          </a:p>
        </p:txBody>
      </p:sp>
      <p:sp>
        <p:nvSpPr>
          <p:cNvPr id="36" name="Text 28"/>
          <p:cNvSpPr txBox="1"/>
          <p:nvPr/>
        </p:nvSpPr>
        <p:spPr>
          <a:xfrm>
            <a:off x="4647895" y="3315614"/>
            <a:ext cx="1141171"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Mã QR công khai</a:t>
            </a:r>
            <a:endParaRPr lang="en-US" sz="1000" dirty="0"/>
          </a:p>
        </p:txBody>
      </p:sp>
      <p:sp>
        <p:nvSpPr>
          <p:cNvPr id="37" name="Text 29"/>
          <p:cNvSpPr txBox="1"/>
          <p:nvPr/>
        </p:nvSpPr>
        <p:spPr>
          <a:xfrm>
            <a:off x="4647895" y="3559759"/>
            <a:ext cx="1274674"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Không cần phủ cào</a:t>
            </a:r>
            <a:endParaRPr lang="en-US" sz="1000" dirty="0"/>
          </a:p>
        </p:txBody>
      </p:sp>
      <p:sp>
        <p:nvSpPr>
          <p:cNvPr id="38" name="Text 30"/>
          <p:cNvSpPr txBox="1"/>
          <p:nvPr/>
        </p:nvSpPr>
        <p:spPr>
          <a:xfrm>
            <a:off x="4647895" y="3802990"/>
            <a:ext cx="1503274" cy="372161"/>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Phù hợp sản phẩm tiêu dùng nhanh</a:t>
            </a:r>
            <a:endParaRPr lang="en-US" sz="1000" dirty="0"/>
          </a:p>
        </p:txBody>
      </p:sp>
      <p:sp>
        <p:nvSpPr>
          <p:cNvPr id="39" name="Shape 31"/>
          <p:cNvSpPr/>
          <p:nvPr/>
        </p:nvSpPr>
        <p:spPr>
          <a:xfrm>
            <a:off x="6772046" y="2307031"/>
            <a:ext cx="2305202" cy="2180844"/>
          </a:xfrm>
          <a:prstGeom prst="roundRect">
            <a:avLst>
              <a:gd name="adj" fmla="val 2930"/>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40" name="Shape 32"/>
          <p:cNvSpPr/>
          <p:nvPr/>
        </p:nvSpPr>
        <p:spPr>
          <a:xfrm>
            <a:off x="6772046" y="2307031"/>
            <a:ext cx="2286000" cy="57607"/>
          </a:xfrm>
          <a:prstGeom prst="rect">
            <a:avLst/>
          </a:prstGeom>
          <a:solidFill>
            <a:srgbClr val="0EA5E9"/>
          </a:solidFill>
          <a:ln/>
        </p:spPr>
      </p:sp>
      <p:pic>
        <p:nvPicPr>
          <p:cNvPr id="41" name="Image 6" descr="preencoded.png"/>
          <p:cNvPicPr>
            <a:picLocks noChangeAspect="1"/>
          </p:cNvPicPr>
          <p:nvPr/>
        </p:nvPicPr>
        <p:blipFill>
          <a:blip r:embed="rId9"/>
          <a:srcRect l="-50" r="-50"/>
          <a:stretch/>
        </p:blipFill>
        <p:spPr>
          <a:xfrm>
            <a:off x="7019849" y="2554834"/>
            <a:ext cx="342900" cy="304495"/>
          </a:xfrm>
          <a:prstGeom prst="rect">
            <a:avLst/>
          </a:prstGeom>
        </p:spPr>
      </p:pic>
      <p:sp>
        <p:nvSpPr>
          <p:cNvPr id="42" name="Text 33"/>
          <p:cNvSpPr txBox="1"/>
          <p:nvPr/>
        </p:nvSpPr>
        <p:spPr>
          <a:xfrm>
            <a:off x="7019849" y="3012034"/>
            <a:ext cx="1745590"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Tem Phủ Cào (1 URL)</a:t>
            </a:r>
            <a:endParaRPr lang="en-US" sz="1300" dirty="0"/>
          </a:p>
        </p:txBody>
      </p:sp>
      <p:sp>
        <p:nvSpPr>
          <p:cNvPr id="43" name="Text 34"/>
          <p:cNvSpPr txBox="1"/>
          <p:nvPr/>
        </p:nvSpPr>
        <p:spPr>
          <a:xfrm>
            <a:off x="7191756" y="3315614"/>
            <a:ext cx="1465783"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1 lớp phủ cào bảo mật</a:t>
            </a:r>
            <a:endParaRPr lang="en-US" sz="1000" dirty="0"/>
          </a:p>
        </p:txBody>
      </p:sp>
      <p:sp>
        <p:nvSpPr>
          <p:cNvPr id="44" name="Text 35"/>
          <p:cNvSpPr txBox="1"/>
          <p:nvPr/>
        </p:nvSpPr>
        <p:spPr>
          <a:xfrm>
            <a:off x="7191756" y="3559759"/>
            <a:ext cx="1379830"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Chứa 1 URL duy nhất</a:t>
            </a:r>
            <a:endParaRPr lang="en-US" sz="1000" dirty="0"/>
          </a:p>
        </p:txBody>
      </p:sp>
      <p:sp>
        <p:nvSpPr>
          <p:cNvPr id="45" name="Text 36"/>
          <p:cNvSpPr txBox="1"/>
          <p:nvPr/>
        </p:nvSpPr>
        <p:spPr>
          <a:xfrm>
            <a:off x="7191756" y="3802990"/>
            <a:ext cx="1636776"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Kích hoạt khi cào lớp phủ</a:t>
            </a:r>
            <a:endParaRPr lang="en-US" sz="1000" dirty="0"/>
          </a:p>
        </p:txBody>
      </p:sp>
      <p:sp>
        <p:nvSpPr>
          <p:cNvPr id="46" name="Shape 37"/>
          <p:cNvSpPr/>
          <p:nvPr/>
        </p:nvSpPr>
        <p:spPr>
          <a:xfrm>
            <a:off x="9315907" y="2307031"/>
            <a:ext cx="2305202" cy="2180844"/>
          </a:xfrm>
          <a:prstGeom prst="roundRect">
            <a:avLst>
              <a:gd name="adj" fmla="val 2930"/>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47" name="Shape 38"/>
          <p:cNvSpPr/>
          <p:nvPr/>
        </p:nvSpPr>
        <p:spPr>
          <a:xfrm>
            <a:off x="9315907" y="2307031"/>
            <a:ext cx="2286000" cy="57607"/>
          </a:xfrm>
          <a:prstGeom prst="rect">
            <a:avLst/>
          </a:prstGeom>
          <a:solidFill>
            <a:srgbClr val="0284C7"/>
          </a:solidFill>
          <a:ln/>
        </p:spPr>
      </p:sp>
      <p:pic>
        <p:nvPicPr>
          <p:cNvPr id="48" name="Image 7" descr="preencoded.png"/>
          <p:cNvPicPr>
            <a:picLocks noChangeAspect="1"/>
          </p:cNvPicPr>
          <p:nvPr/>
        </p:nvPicPr>
        <p:blipFill>
          <a:blip r:embed="rId10"/>
          <a:srcRect l="-50" r="-50"/>
          <a:stretch/>
        </p:blipFill>
        <p:spPr>
          <a:xfrm>
            <a:off x="9562795" y="2554834"/>
            <a:ext cx="342900" cy="304495"/>
          </a:xfrm>
          <a:prstGeom prst="rect">
            <a:avLst/>
          </a:prstGeom>
        </p:spPr>
      </p:pic>
      <p:sp>
        <p:nvSpPr>
          <p:cNvPr id="49" name="Text 39"/>
          <p:cNvSpPr txBox="1"/>
          <p:nvPr/>
        </p:nvSpPr>
        <p:spPr>
          <a:xfrm>
            <a:off x="9562795" y="3012034"/>
            <a:ext cx="1849831" cy="191110"/>
          </a:xfrm>
          <a:prstGeom prst="rect">
            <a:avLst/>
          </a:prstGeom>
          <a:noFill/>
          <a:ln/>
        </p:spPr>
        <p:txBody>
          <a:bodyPr wrap="square" lIns="0" tIns="0" rIns="0" bIns="0" rtlCol="0" anchor="ctr"/>
          <a:lstStyle/>
          <a:p>
            <a:pPr marL="0" indent="0" algn="l">
              <a:buNone/>
            </a:pPr>
            <a:r>
              <a:rPr lang="en-US" sz="1300" b="1" dirty="0">
                <a:solidFill>
                  <a:srgbClr val="1E293B"/>
                </a:solidFill>
                <a:latin typeface="Roboto" pitchFamily="34" charset="0"/>
                <a:ea typeface="Roboto" pitchFamily="34" charset="-122"/>
                <a:cs typeface="Roboto" pitchFamily="34" charset="-120"/>
              </a:rPr>
              <a:t>Tem Phủ Cào (Đa URL)</a:t>
            </a:r>
            <a:endParaRPr lang="en-US" sz="1300" dirty="0"/>
          </a:p>
        </p:txBody>
      </p:sp>
      <p:sp>
        <p:nvSpPr>
          <p:cNvPr id="50" name="Text 40"/>
          <p:cNvSpPr txBox="1"/>
          <p:nvPr/>
        </p:nvSpPr>
        <p:spPr>
          <a:xfrm>
            <a:off x="9734702" y="3315614"/>
            <a:ext cx="1580083"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Công nghệ cao cấp nhất</a:t>
            </a:r>
            <a:endParaRPr lang="en-US" sz="1000" dirty="0"/>
          </a:p>
        </p:txBody>
      </p:sp>
      <p:sp>
        <p:nvSpPr>
          <p:cNvPr id="51" name="Text 41"/>
          <p:cNvSpPr txBox="1"/>
          <p:nvPr/>
        </p:nvSpPr>
        <p:spPr>
          <a:xfrm>
            <a:off x="9734702" y="3559759"/>
            <a:ext cx="1417320" cy="372161"/>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Mã QR ngoài vỏ &amp; mã trong lớp phủ</a:t>
            </a:r>
            <a:endParaRPr lang="en-US" sz="1000" dirty="0"/>
          </a:p>
        </p:txBody>
      </p:sp>
      <p:sp>
        <p:nvSpPr>
          <p:cNvPr id="52" name="Text 42"/>
          <p:cNvSpPr txBox="1"/>
          <p:nvPr/>
        </p:nvSpPr>
        <p:spPr>
          <a:xfrm>
            <a:off x="9734702" y="4008730"/>
            <a:ext cx="1513332" cy="162763"/>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Bảo mật 2 lớp tuyệt đối</a:t>
            </a:r>
            <a:endParaRPr lang="en-US" sz="1000" dirty="0"/>
          </a:p>
        </p:txBody>
      </p:sp>
      <p:sp>
        <p:nvSpPr>
          <p:cNvPr id="53" name="Text 43"/>
          <p:cNvSpPr txBox="1"/>
          <p:nvPr/>
        </p:nvSpPr>
        <p:spPr>
          <a:xfrm>
            <a:off x="4229100" y="5032858"/>
            <a:ext cx="2086661" cy="181051"/>
          </a:xfrm>
          <a:prstGeom prst="rect">
            <a:avLst/>
          </a:prstGeom>
          <a:noFill/>
          <a:ln/>
        </p:spPr>
        <p:txBody>
          <a:bodyPr wrap="square" lIns="0" tIns="0" rIns="0" bIns="0" rtlCol="0" anchor="ctr"/>
          <a:lstStyle/>
          <a:p>
            <a:pPr marL="0" indent="0" algn="l">
              <a:buNone/>
            </a:pPr>
            <a:r>
              <a:rPr lang="en-US" sz="1200" b="1" dirty="0">
                <a:solidFill>
                  <a:srgbClr val="64748B"/>
                </a:solidFill>
                <a:latin typeface="Montserrat" pitchFamily="34" charset="0"/>
                <a:ea typeface="Montserrat" pitchFamily="34" charset="-122"/>
                <a:cs typeface="Montserrat" pitchFamily="34" charset="-120"/>
              </a:rPr>
              <a:t>Quy Trình Quản Lý Serial</a:t>
            </a:r>
            <a:endParaRPr lang="en-US" sz="1200" dirty="0"/>
          </a:p>
        </p:txBody>
      </p:sp>
      <p:sp>
        <p:nvSpPr>
          <p:cNvPr id="54" name="Shape 44"/>
          <p:cNvSpPr/>
          <p:nvPr/>
        </p:nvSpPr>
        <p:spPr>
          <a:xfrm>
            <a:off x="4229100" y="5433365"/>
            <a:ext cx="7391095" cy="1047902"/>
          </a:xfrm>
          <a:prstGeom prst="roundRect">
            <a:avLst>
              <a:gd name="adj" fmla="val 9519"/>
            </a:avLst>
          </a:prstGeom>
          <a:solidFill>
            <a:srgbClr val="F0F9FF"/>
          </a:solidFill>
          <a:ln/>
        </p:spPr>
      </p:sp>
      <p:sp>
        <p:nvSpPr>
          <p:cNvPr id="55" name="Shape 45"/>
          <p:cNvSpPr/>
          <p:nvPr/>
        </p:nvSpPr>
        <p:spPr>
          <a:xfrm>
            <a:off x="4967935" y="5813755"/>
            <a:ext cx="5915254" cy="19202"/>
          </a:xfrm>
          <a:prstGeom prst="rect">
            <a:avLst/>
          </a:prstGeom>
          <a:solidFill>
            <a:srgbClr val="BAE6FD"/>
          </a:solidFill>
          <a:ln/>
        </p:spPr>
      </p:sp>
      <p:sp>
        <p:nvSpPr>
          <p:cNvPr id="56" name="Text 46"/>
          <p:cNvSpPr txBox="1"/>
          <p:nvPr/>
        </p:nvSpPr>
        <p:spPr>
          <a:xfrm>
            <a:off x="11750040" y="6432804"/>
            <a:ext cx="265176" cy="162763"/>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03</a:t>
            </a:r>
            <a:endParaRPr lang="en-US" sz="1000" dirty="0"/>
          </a:p>
        </p:txBody>
      </p:sp>
      <p:sp>
        <p:nvSpPr>
          <p:cNvPr id="57" name="Shape 47"/>
          <p:cNvSpPr/>
          <p:nvPr/>
        </p:nvSpPr>
        <p:spPr>
          <a:xfrm>
            <a:off x="5006340" y="5623560"/>
            <a:ext cx="381305" cy="381305"/>
          </a:xfrm>
          <a:prstGeom prst="ellipse">
            <a:avLst/>
          </a:prstGeom>
          <a:solidFill>
            <a:srgbClr val="FFFFFF"/>
          </a:solidFill>
          <a:ln w="25400">
            <a:solidFill>
              <a:srgbClr val="0EA5E9"/>
            </a:solidFill>
            <a:prstDash val="solid"/>
          </a:ln>
        </p:spPr>
      </p:sp>
      <p:pic>
        <p:nvPicPr>
          <p:cNvPr id="58" name="Image 8" descr="preencoded.png"/>
          <p:cNvPicPr>
            <a:picLocks noChangeAspect="1"/>
          </p:cNvPicPr>
          <p:nvPr/>
        </p:nvPicPr>
        <p:blipFill>
          <a:blip r:embed="rId11"/>
          <a:srcRect/>
          <a:stretch/>
        </p:blipFill>
        <p:spPr>
          <a:xfrm>
            <a:off x="5120640" y="5737860"/>
            <a:ext cx="152705" cy="152705"/>
          </a:xfrm>
          <a:prstGeom prst="rect">
            <a:avLst/>
          </a:prstGeom>
        </p:spPr>
      </p:pic>
      <p:sp>
        <p:nvSpPr>
          <p:cNvPr id="59" name="Text 48"/>
          <p:cNvSpPr txBox="1"/>
          <p:nvPr/>
        </p:nvSpPr>
        <p:spPr>
          <a:xfrm>
            <a:off x="4797857" y="6099962"/>
            <a:ext cx="903427" cy="162763"/>
          </a:xfrm>
          <a:prstGeom prst="rect">
            <a:avLst/>
          </a:prstGeom>
          <a:noFill/>
          <a:ln/>
        </p:spPr>
        <p:txBody>
          <a:bodyPr wrap="square" lIns="0" tIns="0" rIns="0" bIns="0" rtlCol="0" anchor="ctr"/>
          <a:lstStyle/>
          <a:p>
            <a:pPr marL="0" indent="0" algn="ctr">
              <a:buNone/>
            </a:pPr>
            <a:r>
              <a:rPr lang="en-US" sz="1000" b="1" dirty="0">
                <a:solidFill>
                  <a:srgbClr val="334155"/>
                </a:solidFill>
                <a:latin typeface="Roboto" pitchFamily="34" charset="0"/>
                <a:ea typeface="Roboto" pitchFamily="34" charset="-122"/>
                <a:cs typeface="Roboto" pitchFamily="34" charset="-120"/>
              </a:rPr>
              <a:t>Import Serial</a:t>
            </a:r>
            <a:endParaRPr lang="en-US" sz="1000" dirty="0"/>
          </a:p>
        </p:txBody>
      </p:sp>
      <p:sp>
        <p:nvSpPr>
          <p:cNvPr id="60" name="Shape 49"/>
          <p:cNvSpPr/>
          <p:nvPr/>
        </p:nvSpPr>
        <p:spPr>
          <a:xfrm>
            <a:off x="6825082" y="5623560"/>
            <a:ext cx="381305" cy="381305"/>
          </a:xfrm>
          <a:prstGeom prst="ellipse">
            <a:avLst/>
          </a:prstGeom>
          <a:solidFill>
            <a:srgbClr val="FFFFFF"/>
          </a:solidFill>
          <a:ln w="25400">
            <a:solidFill>
              <a:srgbClr val="0EA5E9"/>
            </a:solidFill>
            <a:prstDash val="solid"/>
          </a:ln>
        </p:spPr>
      </p:sp>
      <p:pic>
        <p:nvPicPr>
          <p:cNvPr id="61" name="Image 9" descr="preencoded.png"/>
          <p:cNvPicPr>
            <a:picLocks noChangeAspect="1"/>
          </p:cNvPicPr>
          <p:nvPr/>
        </p:nvPicPr>
        <p:blipFill>
          <a:blip r:embed="rId12"/>
          <a:srcRect t="-180" b="-180"/>
          <a:stretch/>
        </p:blipFill>
        <p:spPr>
          <a:xfrm>
            <a:off x="6920179" y="5737860"/>
            <a:ext cx="190195" cy="152705"/>
          </a:xfrm>
          <a:prstGeom prst="rect">
            <a:avLst/>
          </a:prstGeom>
        </p:spPr>
      </p:pic>
      <p:sp>
        <p:nvSpPr>
          <p:cNvPr id="62" name="Text 50"/>
          <p:cNvSpPr txBox="1"/>
          <p:nvPr/>
        </p:nvSpPr>
        <p:spPr>
          <a:xfrm>
            <a:off x="6715354" y="6099962"/>
            <a:ext cx="703174" cy="162763"/>
          </a:xfrm>
          <a:prstGeom prst="rect">
            <a:avLst/>
          </a:prstGeom>
          <a:noFill/>
          <a:ln/>
        </p:spPr>
        <p:txBody>
          <a:bodyPr wrap="square" lIns="0" tIns="0" rIns="0" bIns="0" rtlCol="0" anchor="ctr"/>
          <a:lstStyle/>
          <a:p>
            <a:pPr marL="0" indent="0" algn="ctr">
              <a:buNone/>
            </a:pPr>
            <a:r>
              <a:rPr lang="en-US" sz="1000" b="1" dirty="0">
                <a:solidFill>
                  <a:srgbClr val="334155"/>
                </a:solidFill>
                <a:latin typeface="Roboto" pitchFamily="34" charset="0"/>
                <a:ea typeface="Roboto" pitchFamily="34" charset="-122"/>
                <a:cs typeface="Roboto" pitchFamily="34" charset="-120"/>
              </a:rPr>
              <a:t>Nhập Kho</a:t>
            </a:r>
            <a:endParaRPr lang="en-US" sz="1000" dirty="0"/>
          </a:p>
        </p:txBody>
      </p:sp>
      <p:sp>
        <p:nvSpPr>
          <p:cNvPr id="63" name="Shape 51"/>
          <p:cNvSpPr/>
          <p:nvPr/>
        </p:nvSpPr>
        <p:spPr>
          <a:xfrm>
            <a:off x="8643823" y="5623560"/>
            <a:ext cx="381305" cy="381305"/>
          </a:xfrm>
          <a:prstGeom prst="ellipse">
            <a:avLst/>
          </a:prstGeom>
          <a:solidFill>
            <a:srgbClr val="FFFFFF"/>
          </a:solidFill>
          <a:ln w="25400">
            <a:solidFill>
              <a:srgbClr val="0EA5E9"/>
            </a:solidFill>
            <a:prstDash val="solid"/>
          </a:ln>
        </p:spPr>
      </p:sp>
      <p:pic>
        <p:nvPicPr>
          <p:cNvPr id="64" name="Image 10" descr="preencoded.png"/>
          <p:cNvPicPr>
            <a:picLocks noChangeAspect="1"/>
          </p:cNvPicPr>
          <p:nvPr/>
        </p:nvPicPr>
        <p:blipFill>
          <a:blip r:embed="rId13"/>
          <a:srcRect t="-180" b="-180"/>
          <a:stretch/>
        </p:blipFill>
        <p:spPr>
          <a:xfrm>
            <a:off x="8738921" y="5737860"/>
            <a:ext cx="190195" cy="152705"/>
          </a:xfrm>
          <a:prstGeom prst="rect">
            <a:avLst/>
          </a:prstGeom>
        </p:spPr>
      </p:pic>
      <p:sp>
        <p:nvSpPr>
          <p:cNvPr id="65" name="Text 52"/>
          <p:cNvSpPr txBox="1"/>
          <p:nvPr/>
        </p:nvSpPr>
        <p:spPr>
          <a:xfrm>
            <a:off x="8320126" y="6099962"/>
            <a:ext cx="1132027" cy="162763"/>
          </a:xfrm>
          <a:prstGeom prst="rect">
            <a:avLst/>
          </a:prstGeom>
          <a:noFill/>
          <a:ln/>
        </p:spPr>
        <p:txBody>
          <a:bodyPr wrap="square" lIns="0" tIns="0" rIns="0" bIns="0" rtlCol="0" anchor="ctr"/>
          <a:lstStyle/>
          <a:p>
            <a:pPr marL="0" indent="0" algn="ctr">
              <a:buNone/>
            </a:pPr>
            <a:r>
              <a:rPr lang="en-US" sz="1000" b="1" dirty="0">
                <a:solidFill>
                  <a:srgbClr val="334155"/>
                </a:solidFill>
                <a:latin typeface="Roboto" pitchFamily="34" charset="0"/>
                <a:ea typeface="Roboto" pitchFamily="34" charset="-122"/>
                <a:cs typeface="Roboto" pitchFamily="34" charset="-120"/>
              </a:rPr>
              <a:t>Phân Phối Đại Lý</a:t>
            </a:r>
            <a:endParaRPr lang="en-US" sz="1000" dirty="0"/>
          </a:p>
        </p:txBody>
      </p:sp>
      <p:sp>
        <p:nvSpPr>
          <p:cNvPr id="66" name="Shape 53"/>
          <p:cNvSpPr/>
          <p:nvPr/>
        </p:nvSpPr>
        <p:spPr>
          <a:xfrm>
            <a:off x="10462565" y="5623560"/>
            <a:ext cx="381305" cy="381305"/>
          </a:xfrm>
          <a:prstGeom prst="ellipse">
            <a:avLst/>
          </a:prstGeom>
          <a:solidFill>
            <a:srgbClr val="FFFFFF"/>
          </a:solidFill>
          <a:ln w="25400">
            <a:solidFill>
              <a:srgbClr val="0EA5E9"/>
            </a:solidFill>
            <a:prstDash val="solid"/>
          </a:ln>
        </p:spPr>
      </p:sp>
      <p:pic>
        <p:nvPicPr>
          <p:cNvPr id="67" name="Image 11" descr="preencoded.png"/>
          <p:cNvPicPr>
            <a:picLocks noChangeAspect="1"/>
          </p:cNvPicPr>
          <p:nvPr/>
        </p:nvPicPr>
        <p:blipFill>
          <a:blip r:embed="rId14"/>
          <a:srcRect t="-180" b="-180"/>
          <a:stretch/>
        </p:blipFill>
        <p:spPr>
          <a:xfrm>
            <a:off x="10557662" y="5737860"/>
            <a:ext cx="190195" cy="152705"/>
          </a:xfrm>
          <a:prstGeom prst="rect">
            <a:avLst/>
          </a:prstGeom>
        </p:spPr>
      </p:pic>
      <p:sp>
        <p:nvSpPr>
          <p:cNvPr id="68" name="Text 54"/>
          <p:cNvSpPr txBox="1"/>
          <p:nvPr/>
        </p:nvSpPr>
        <p:spPr>
          <a:xfrm>
            <a:off x="10244023" y="6099962"/>
            <a:ext cx="922630" cy="162763"/>
          </a:xfrm>
          <a:prstGeom prst="rect">
            <a:avLst/>
          </a:prstGeom>
          <a:noFill/>
          <a:ln/>
        </p:spPr>
        <p:txBody>
          <a:bodyPr wrap="square" lIns="0" tIns="0" rIns="0" bIns="0" rtlCol="0" anchor="ctr"/>
          <a:lstStyle/>
          <a:p>
            <a:pPr marL="0" indent="0" algn="ctr">
              <a:buNone/>
            </a:pPr>
            <a:r>
              <a:rPr lang="en-US" sz="1000" b="1" dirty="0">
                <a:solidFill>
                  <a:srgbClr val="334155"/>
                </a:solidFill>
                <a:latin typeface="Roboto" pitchFamily="34" charset="0"/>
                <a:ea typeface="Roboto" pitchFamily="34" charset="-122"/>
                <a:cs typeface="Roboto" pitchFamily="34" charset="-120"/>
              </a:rPr>
              <a:t>KH Kích Hoạt</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sp>
      <p:sp>
        <p:nvSpPr>
          <p:cNvPr id="3" name="Shape 1"/>
          <p:cNvSpPr/>
          <p:nvPr/>
        </p:nvSpPr>
        <p:spPr>
          <a:xfrm>
            <a:off x="0" y="0"/>
            <a:ext cx="12191695" cy="6858000"/>
          </a:xfrm>
          <a:prstGeom prst="rect">
            <a:avLst/>
          </a:prstGeom>
          <a:solidFill>
            <a:srgbClr val="FFFFFF"/>
          </a:solidFill>
          <a:ln/>
        </p:spPr>
      </p:sp>
      <p:sp>
        <p:nvSpPr>
          <p:cNvPr id="4" name="Shape 2"/>
          <p:cNvSpPr/>
          <p:nvPr/>
        </p:nvSpPr>
        <p:spPr>
          <a:xfrm>
            <a:off x="7315200" y="0"/>
            <a:ext cx="4876495" cy="6858000"/>
          </a:xfrm>
          <a:prstGeom prst="rect">
            <a:avLst/>
          </a:prstGeom>
          <a:solidFill>
            <a:srgbClr val="F0F9FF"/>
          </a:solidFill>
          <a:ln/>
        </p:spPr>
      </p:sp>
      <p:sp>
        <p:nvSpPr>
          <p:cNvPr id="5" name="Shape 3"/>
          <p:cNvSpPr/>
          <p:nvPr/>
        </p:nvSpPr>
        <p:spPr>
          <a:xfrm>
            <a:off x="8869680" y="685800"/>
            <a:ext cx="3810305" cy="3810305"/>
          </a:xfrm>
          <a:prstGeom prst="ellipse">
            <a:avLst/>
          </a:prstGeom>
          <a:solidFill>
            <a:srgbClr val="E0F2FE">
              <a:alpha val="60000"/>
            </a:srgbClr>
          </a:solidFill>
          <a:ln/>
        </p:spPr>
      </p:sp>
      <p:sp>
        <p:nvSpPr>
          <p:cNvPr id="6" name="Shape 4"/>
          <p:cNvSpPr/>
          <p:nvPr/>
        </p:nvSpPr>
        <p:spPr>
          <a:xfrm>
            <a:off x="6827825" y="4343400"/>
            <a:ext cx="2857500" cy="2857500"/>
          </a:xfrm>
          <a:prstGeom prst="ellipse">
            <a:avLst/>
          </a:prstGeom>
          <a:solidFill>
            <a:srgbClr val="BAE6FD">
              <a:alpha val="40000"/>
            </a:srgbClr>
          </a:solidFill>
          <a:ln/>
        </p:spPr>
      </p:sp>
      <p:sp>
        <p:nvSpPr>
          <p:cNvPr id="7" name="Text 5"/>
          <p:cNvSpPr txBox="1"/>
          <p:nvPr/>
        </p:nvSpPr>
        <p:spPr>
          <a:xfrm>
            <a:off x="952805" y="1323137"/>
            <a:ext cx="2113178" cy="210312"/>
          </a:xfrm>
          <a:prstGeom prst="rect">
            <a:avLst/>
          </a:prstGeom>
          <a:noFill/>
          <a:ln/>
        </p:spPr>
        <p:txBody>
          <a:bodyPr wrap="square" lIns="0" tIns="0" rIns="0" bIns="0" rtlCol="0" anchor="ctr"/>
          <a:lstStyle/>
          <a:p>
            <a:pPr marL="0" indent="0" algn="l">
              <a:buNone/>
            </a:pPr>
            <a:r>
              <a:rPr lang="en-US" sz="1000" b="1" dirty="0">
                <a:solidFill>
                  <a:srgbClr val="38BDF8"/>
                </a:solidFill>
                <a:latin typeface="Roboto" pitchFamily="34" charset="0"/>
                <a:ea typeface="Roboto" pitchFamily="34" charset="-122"/>
                <a:cs typeface="Roboto" pitchFamily="34" charset="-120"/>
              </a:rPr>
              <a:t>TRẢI NGHIỆM MỘT CHẠM</a:t>
            </a:r>
            <a:endParaRPr lang="en-US" sz="1000" dirty="0"/>
          </a:p>
        </p:txBody>
      </p:sp>
      <p:sp>
        <p:nvSpPr>
          <p:cNvPr id="8" name="Shape 6"/>
          <p:cNvSpPr/>
          <p:nvPr/>
        </p:nvSpPr>
        <p:spPr>
          <a:xfrm>
            <a:off x="571500" y="3690518"/>
            <a:ext cx="476402" cy="476402"/>
          </a:xfrm>
          <a:prstGeom prst="roundRect">
            <a:avLst>
              <a:gd name="adj" fmla="val 46065"/>
            </a:avLst>
          </a:prstGeom>
          <a:solidFill>
            <a:srgbClr val="FFFFFF"/>
          </a:solidFill>
          <a:ln w="12700">
            <a:solidFill>
              <a:srgbClr val="E0F2FE"/>
            </a:solidFill>
            <a:prstDash val="solid"/>
          </a:ln>
          <a:effectLst>
            <a:outerShdw blurRad="63500" dist="38100" dir="5400000" algn="bl" rotWithShape="0">
              <a:srgbClr val="000000">
                <a:alpha val="5000"/>
              </a:srgbClr>
            </a:outerShdw>
          </a:effectLst>
        </p:spPr>
      </p:sp>
      <p:pic>
        <p:nvPicPr>
          <p:cNvPr id="9" name="Image 0" descr="preencoded.png"/>
          <p:cNvPicPr>
            <a:picLocks noChangeAspect="1"/>
          </p:cNvPicPr>
          <p:nvPr/>
        </p:nvPicPr>
        <p:blipFill>
          <a:blip r:embed="rId3"/>
          <a:srcRect l="-1903" r="-1903"/>
          <a:stretch/>
        </p:blipFill>
        <p:spPr>
          <a:xfrm>
            <a:off x="714146" y="3824021"/>
            <a:ext cx="190195" cy="209398"/>
          </a:xfrm>
          <a:prstGeom prst="rect">
            <a:avLst/>
          </a:prstGeom>
        </p:spPr>
      </p:pic>
      <p:sp>
        <p:nvSpPr>
          <p:cNvPr id="10" name="Shape 7"/>
          <p:cNvSpPr/>
          <p:nvPr/>
        </p:nvSpPr>
        <p:spPr>
          <a:xfrm>
            <a:off x="3895344" y="3690518"/>
            <a:ext cx="476402" cy="476402"/>
          </a:xfrm>
          <a:prstGeom prst="roundRect">
            <a:avLst>
              <a:gd name="adj" fmla="val 46065"/>
            </a:avLst>
          </a:prstGeom>
          <a:solidFill>
            <a:srgbClr val="FFFFFF"/>
          </a:solidFill>
          <a:ln w="12700">
            <a:solidFill>
              <a:srgbClr val="D1FAE5"/>
            </a:solidFill>
            <a:prstDash val="solid"/>
          </a:ln>
          <a:effectLst>
            <a:outerShdw blurRad="63500" dist="38100" dir="5400000" algn="bl" rotWithShape="0">
              <a:srgbClr val="000000">
                <a:alpha val="5000"/>
              </a:srgbClr>
            </a:outerShdw>
          </a:effectLst>
        </p:spPr>
      </p:sp>
      <p:pic>
        <p:nvPicPr>
          <p:cNvPr id="11" name="Image 1" descr="preencoded.png"/>
          <p:cNvPicPr>
            <a:picLocks noChangeAspect="1"/>
          </p:cNvPicPr>
          <p:nvPr/>
        </p:nvPicPr>
        <p:blipFill>
          <a:blip r:embed="rId4"/>
          <a:srcRect l="-1903" r="-1903"/>
          <a:stretch/>
        </p:blipFill>
        <p:spPr>
          <a:xfrm>
            <a:off x="4038905" y="3824021"/>
            <a:ext cx="190195" cy="209398"/>
          </a:xfrm>
          <a:prstGeom prst="rect">
            <a:avLst/>
          </a:prstGeom>
        </p:spPr>
      </p:pic>
      <p:sp>
        <p:nvSpPr>
          <p:cNvPr id="12" name="Shape 8"/>
          <p:cNvSpPr/>
          <p:nvPr/>
        </p:nvSpPr>
        <p:spPr>
          <a:xfrm>
            <a:off x="571500" y="4851806"/>
            <a:ext cx="476402" cy="476402"/>
          </a:xfrm>
          <a:prstGeom prst="roundRect">
            <a:avLst>
              <a:gd name="adj" fmla="val 46065"/>
            </a:avLst>
          </a:prstGeom>
          <a:solidFill>
            <a:srgbClr val="FFFFFF"/>
          </a:solidFill>
          <a:ln w="12700">
            <a:solidFill>
              <a:srgbClr val="FAE8FF"/>
            </a:solidFill>
            <a:prstDash val="solid"/>
          </a:ln>
          <a:effectLst>
            <a:outerShdw blurRad="63500" dist="38100" dir="5400000" algn="bl" rotWithShape="0">
              <a:srgbClr val="000000">
                <a:alpha val="5000"/>
              </a:srgbClr>
            </a:outerShdw>
          </a:effectLst>
        </p:spPr>
      </p:sp>
      <p:pic>
        <p:nvPicPr>
          <p:cNvPr id="13" name="Image 2" descr="preencoded.png"/>
          <p:cNvPicPr>
            <a:picLocks noChangeAspect="1"/>
          </p:cNvPicPr>
          <p:nvPr/>
        </p:nvPicPr>
        <p:blipFill>
          <a:blip r:embed="rId5"/>
          <a:srcRect l="-1004" r="-1004"/>
          <a:stretch/>
        </p:blipFill>
        <p:spPr>
          <a:xfrm>
            <a:off x="676656" y="4984394"/>
            <a:ext cx="267005" cy="209398"/>
          </a:xfrm>
          <a:prstGeom prst="rect">
            <a:avLst/>
          </a:prstGeom>
        </p:spPr>
      </p:pic>
      <p:sp>
        <p:nvSpPr>
          <p:cNvPr id="14" name="Shape 9"/>
          <p:cNvSpPr/>
          <p:nvPr/>
        </p:nvSpPr>
        <p:spPr>
          <a:xfrm>
            <a:off x="3895344" y="4851806"/>
            <a:ext cx="476402" cy="476402"/>
          </a:xfrm>
          <a:prstGeom prst="roundRect">
            <a:avLst>
              <a:gd name="adj" fmla="val 46065"/>
            </a:avLst>
          </a:prstGeom>
          <a:solidFill>
            <a:srgbClr val="FFFFFF"/>
          </a:solidFill>
          <a:ln w="12700">
            <a:solidFill>
              <a:srgbClr val="FFEDD5"/>
            </a:solidFill>
            <a:prstDash val="solid"/>
          </a:ln>
          <a:effectLst>
            <a:outerShdw blurRad="63500" dist="38100" dir="5400000" algn="bl" rotWithShape="0">
              <a:srgbClr val="000000">
                <a:alpha val="5000"/>
              </a:srgbClr>
            </a:outerShdw>
          </a:effectLst>
        </p:spPr>
      </p:sp>
      <p:pic>
        <p:nvPicPr>
          <p:cNvPr id="15" name="Image 3" descr="preencoded.png"/>
          <p:cNvPicPr>
            <a:picLocks noChangeAspect="1"/>
          </p:cNvPicPr>
          <p:nvPr/>
        </p:nvPicPr>
        <p:blipFill>
          <a:blip r:embed="rId6"/>
          <a:srcRect/>
          <a:stretch/>
        </p:blipFill>
        <p:spPr>
          <a:xfrm>
            <a:off x="4028846" y="4984394"/>
            <a:ext cx="209398" cy="209398"/>
          </a:xfrm>
          <a:prstGeom prst="rect">
            <a:avLst/>
          </a:prstGeom>
        </p:spPr>
      </p:pic>
      <p:sp>
        <p:nvSpPr>
          <p:cNvPr id="16" name="Text 10"/>
          <p:cNvSpPr txBox="1"/>
          <p:nvPr/>
        </p:nvSpPr>
        <p:spPr>
          <a:xfrm>
            <a:off x="571500" y="1595628"/>
            <a:ext cx="6153912" cy="1057961"/>
          </a:xfrm>
          <a:prstGeom prst="rect">
            <a:avLst/>
          </a:prstGeom>
          <a:noFill/>
          <a:ln/>
        </p:spPr>
        <p:txBody>
          <a:bodyPr wrap="square" lIns="0" tIns="0" rIns="0" bIns="0" rtlCol="0" anchor="ctr"/>
          <a:lstStyle/>
          <a:p>
            <a:pPr marL="0" indent="0" algn="l">
              <a:buNone/>
            </a:pPr>
            <a:r>
              <a:rPr lang="en-US" sz="3600" b="1" dirty="0">
                <a:solidFill>
                  <a:srgbClr val="002955"/>
                </a:solidFill>
                <a:latin typeface="Montserrat" pitchFamily="34" charset="0"/>
                <a:ea typeface="Montserrat" pitchFamily="34" charset="-122"/>
                <a:cs typeface="Montserrat" pitchFamily="34" charset="-120"/>
              </a:rPr>
              <a:t>Zalo Mini AppAll-in-One Platform</a:t>
            </a:r>
            <a:endParaRPr lang="en-US" sz="3600" dirty="0"/>
          </a:p>
        </p:txBody>
      </p:sp>
      <p:sp>
        <p:nvSpPr>
          <p:cNvPr id="17" name="Text 11"/>
          <p:cNvSpPr txBox="1"/>
          <p:nvPr/>
        </p:nvSpPr>
        <p:spPr>
          <a:xfrm>
            <a:off x="571500" y="2810866"/>
            <a:ext cx="5821985" cy="467258"/>
          </a:xfrm>
          <a:prstGeom prst="rect">
            <a:avLst/>
          </a:prstGeom>
          <a:noFill/>
          <a:ln/>
        </p:spPr>
        <p:txBody>
          <a:bodyPr wrap="square" lIns="0" tIns="0" rIns="0" bIns="0" rtlCol="0" anchor="ctr"/>
          <a:lstStyle/>
          <a:p>
            <a:pPr marL="0" indent="0" algn="l">
              <a:buNone/>
            </a:pPr>
            <a:r>
              <a:rPr lang="en-US" sz="1300" dirty="0">
                <a:solidFill>
                  <a:srgbClr val="64748B"/>
                </a:solidFill>
                <a:latin typeface="Roboto" pitchFamily="34" charset="0"/>
                <a:ea typeface="Roboto" pitchFamily="34" charset="-122"/>
                <a:cs typeface="Roboto" pitchFamily="34" charset="-120"/>
              </a:rPr>
              <a:t>Tích hợp trực tiếp vào hệ sinh thái Zalo với 75+ triệu người dùng. Khách hàng không cần tải app riêng, chỉ cần quét mã QR để truy cập mọi dịch vụ.</a:t>
            </a:r>
            <a:endParaRPr lang="en-US" sz="1300" dirty="0"/>
          </a:p>
        </p:txBody>
      </p:sp>
      <p:sp>
        <p:nvSpPr>
          <p:cNvPr id="18" name="Text 12"/>
          <p:cNvSpPr txBox="1"/>
          <p:nvPr/>
        </p:nvSpPr>
        <p:spPr>
          <a:xfrm>
            <a:off x="1190549" y="3709721"/>
            <a:ext cx="1583741"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Quét &amp; Xác Thực</a:t>
            </a:r>
            <a:endParaRPr lang="en-US" sz="1300" dirty="0"/>
          </a:p>
        </p:txBody>
      </p:sp>
      <p:sp>
        <p:nvSpPr>
          <p:cNvPr id="19" name="Text 13"/>
          <p:cNvSpPr txBox="1"/>
          <p:nvPr/>
        </p:nvSpPr>
        <p:spPr>
          <a:xfrm>
            <a:off x="1190549" y="3999586"/>
            <a:ext cx="2218334" cy="553212"/>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Kiểm tra hàng thật/giả tức thì, xem thông tin chi tiết và nguồn gốc sản phẩm.</a:t>
            </a:r>
            <a:endParaRPr lang="en-US" sz="1000" dirty="0"/>
          </a:p>
        </p:txBody>
      </p:sp>
      <p:sp>
        <p:nvSpPr>
          <p:cNvPr id="20" name="Text 14"/>
          <p:cNvSpPr txBox="1"/>
          <p:nvPr/>
        </p:nvSpPr>
        <p:spPr>
          <a:xfrm>
            <a:off x="4515307" y="3709721"/>
            <a:ext cx="1621231"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Bán Hàng Online</a:t>
            </a:r>
            <a:endParaRPr lang="en-US" sz="1300" dirty="0"/>
          </a:p>
        </p:txBody>
      </p:sp>
      <p:sp>
        <p:nvSpPr>
          <p:cNvPr id="21" name="Text 15"/>
          <p:cNvSpPr txBox="1"/>
          <p:nvPr/>
        </p:nvSpPr>
        <p:spPr>
          <a:xfrm>
            <a:off x="4515307" y="3999586"/>
            <a:ext cx="2398471" cy="362102"/>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Đặt mua sản phẩm, flash sale, quản lý đơn hàng ngay trên ứng dụng.</a:t>
            </a:r>
            <a:endParaRPr lang="en-US" sz="1000" dirty="0"/>
          </a:p>
        </p:txBody>
      </p:sp>
      <p:sp>
        <p:nvSpPr>
          <p:cNvPr id="22" name="Text 16"/>
          <p:cNvSpPr txBox="1"/>
          <p:nvPr/>
        </p:nvSpPr>
        <p:spPr>
          <a:xfrm>
            <a:off x="1190549" y="4870094"/>
            <a:ext cx="1488643"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Loyalty &amp; Game</a:t>
            </a:r>
            <a:endParaRPr lang="en-US" sz="1300" dirty="0"/>
          </a:p>
        </p:txBody>
      </p:sp>
      <p:sp>
        <p:nvSpPr>
          <p:cNvPr id="23" name="Text 17"/>
          <p:cNvSpPr txBox="1"/>
          <p:nvPr/>
        </p:nvSpPr>
        <p:spPr>
          <a:xfrm>
            <a:off x="1190549" y="5159959"/>
            <a:ext cx="2512771" cy="362102"/>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Tích điểm đổi quà, vòng quay may mắn, tham gia minigame nhận thưởng.</a:t>
            </a:r>
            <a:endParaRPr lang="en-US" sz="1000" dirty="0"/>
          </a:p>
        </p:txBody>
      </p:sp>
      <p:sp>
        <p:nvSpPr>
          <p:cNvPr id="24" name="Text 18"/>
          <p:cNvSpPr txBox="1"/>
          <p:nvPr/>
        </p:nvSpPr>
        <p:spPr>
          <a:xfrm>
            <a:off x="4515307" y="4870094"/>
            <a:ext cx="1650492" cy="200254"/>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Tin Tức &amp; Sự Kiện</a:t>
            </a:r>
            <a:endParaRPr lang="en-US" sz="1300" dirty="0"/>
          </a:p>
        </p:txBody>
      </p:sp>
      <p:sp>
        <p:nvSpPr>
          <p:cNvPr id="25" name="Text 19"/>
          <p:cNvSpPr txBox="1"/>
          <p:nvPr/>
        </p:nvSpPr>
        <p:spPr>
          <a:xfrm>
            <a:off x="4515307" y="5159959"/>
            <a:ext cx="2236622" cy="362102"/>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Banner quảng cáo (max 10), tin tức doanh nghiệp và thông báo đẩy.</a:t>
            </a:r>
            <a:endParaRPr lang="en-US" sz="1000" dirty="0"/>
          </a:p>
        </p:txBody>
      </p:sp>
      <p:sp>
        <p:nvSpPr>
          <p:cNvPr id="26" name="Text 20"/>
          <p:cNvSpPr txBox="1"/>
          <p:nvPr/>
        </p:nvSpPr>
        <p:spPr>
          <a:xfrm>
            <a:off x="571500" y="6432804"/>
            <a:ext cx="265176" cy="162763"/>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04</a:t>
            </a:r>
            <a:endParaRPr lang="en-US" sz="1000" dirty="0"/>
          </a:p>
        </p:txBody>
      </p:sp>
      <p:pic>
        <p:nvPicPr>
          <p:cNvPr id="39" name="Picture 38">
            <a:extLst>
              <a:ext uri="{FF2B5EF4-FFF2-40B4-BE49-F238E27FC236}">
                <a16:creationId xmlns:a16="http://schemas.microsoft.com/office/drawing/2014/main" id="{9F5F1F9A-208C-1801-42CA-BA30E1E29116}"/>
              </a:ext>
            </a:extLst>
          </p:cNvPr>
          <p:cNvPicPr>
            <a:picLocks noChangeAspect="1"/>
          </p:cNvPicPr>
          <p:nvPr/>
        </p:nvPicPr>
        <p:blipFill>
          <a:blip r:embed="rId7"/>
          <a:stretch>
            <a:fillRect/>
          </a:stretch>
        </p:blipFill>
        <p:spPr>
          <a:xfrm>
            <a:off x="8332012" y="473202"/>
            <a:ext cx="2590170" cy="5609844"/>
          </a:xfrm>
          <a:prstGeom prst="rect">
            <a:avLst/>
          </a:prstGeom>
        </p:spPr>
      </p:pic>
      <p:sp>
        <p:nvSpPr>
          <p:cNvPr id="31" name="Shape 24"/>
          <p:cNvSpPr/>
          <p:nvPr/>
        </p:nvSpPr>
        <p:spPr>
          <a:xfrm>
            <a:off x="10110521" y="1409090"/>
            <a:ext cx="1705356" cy="685800"/>
          </a:xfrm>
          <a:prstGeom prst="roundRect">
            <a:avLst>
              <a:gd name="adj" fmla="val 22222"/>
            </a:avLst>
          </a:prstGeom>
          <a:solidFill>
            <a:srgbClr val="FFFFFF"/>
          </a:solidFill>
          <a:ln/>
          <a:effectLst>
            <a:outerShdw blurRad="241300" dist="101600" dir="5400000" algn="bl" rotWithShape="0">
              <a:srgbClr val="000000">
                <a:alpha val="10000"/>
              </a:srgbClr>
            </a:outerShdw>
          </a:effectLst>
        </p:spPr>
      </p:sp>
      <p:sp>
        <p:nvSpPr>
          <p:cNvPr id="32" name="Shape 25"/>
          <p:cNvSpPr/>
          <p:nvPr/>
        </p:nvSpPr>
        <p:spPr>
          <a:xfrm>
            <a:off x="10300716" y="1561795"/>
            <a:ext cx="381305" cy="381305"/>
          </a:xfrm>
          <a:prstGeom prst="ellipse">
            <a:avLst/>
          </a:prstGeom>
          <a:solidFill>
            <a:srgbClr val="0068FF"/>
          </a:solidFill>
          <a:ln/>
        </p:spPr>
      </p:sp>
      <p:sp>
        <p:nvSpPr>
          <p:cNvPr id="33" name="Text 26"/>
          <p:cNvSpPr txBox="1"/>
          <p:nvPr/>
        </p:nvSpPr>
        <p:spPr>
          <a:xfrm>
            <a:off x="10445191" y="1637690"/>
            <a:ext cx="210312" cy="228600"/>
          </a:xfrm>
          <a:prstGeom prst="rect">
            <a:avLst/>
          </a:prstGeom>
          <a:noFill/>
          <a:ln/>
        </p:spPr>
        <p:txBody>
          <a:bodyPr wrap="square" lIns="0" tIns="0" rIns="0" bIns="0" rtlCol="0" anchor="ctr"/>
          <a:lstStyle/>
          <a:p>
            <a:pPr marL="0" indent="0" algn="l">
              <a:buNone/>
            </a:pPr>
            <a:r>
              <a:rPr lang="en-US" sz="1200" b="1" dirty="0">
                <a:solidFill>
                  <a:srgbClr val="FFFFFF"/>
                </a:solidFill>
                <a:latin typeface="Arial" pitchFamily="34" charset="0"/>
                <a:ea typeface="Arial" pitchFamily="34" charset="-122"/>
                <a:cs typeface="Arial" pitchFamily="34" charset="-120"/>
              </a:rPr>
              <a:t>Z</a:t>
            </a:r>
            <a:endParaRPr lang="en-US" sz="1200" dirty="0"/>
          </a:p>
        </p:txBody>
      </p:sp>
      <p:sp>
        <p:nvSpPr>
          <p:cNvPr id="34" name="Text 27"/>
          <p:cNvSpPr txBox="1"/>
          <p:nvPr/>
        </p:nvSpPr>
        <p:spPr>
          <a:xfrm>
            <a:off x="10796321" y="1571854"/>
            <a:ext cx="523951" cy="133502"/>
          </a:xfrm>
          <a:prstGeom prst="rect">
            <a:avLst/>
          </a:prstGeom>
          <a:noFill/>
          <a:ln/>
        </p:spPr>
        <p:txBody>
          <a:bodyPr wrap="square" lIns="0" tIns="0" rIns="0" bIns="0" rtlCol="0" anchor="ctr"/>
          <a:lstStyle/>
          <a:p>
            <a:pPr marL="0" indent="0" algn="l">
              <a:buNone/>
            </a:pPr>
            <a:r>
              <a:rPr lang="en-US" sz="900" dirty="0">
                <a:solidFill>
                  <a:srgbClr val="666666"/>
                </a:solidFill>
                <a:latin typeface="Roboto" pitchFamily="34" charset="0"/>
                <a:ea typeface="Roboto" pitchFamily="34" charset="-122"/>
                <a:cs typeface="Roboto" pitchFamily="34" charset="-120"/>
              </a:rPr>
              <a:t>Tiếp cận</a:t>
            </a:r>
            <a:endParaRPr lang="en-US" sz="900" dirty="0"/>
          </a:p>
        </p:txBody>
      </p:sp>
      <p:sp>
        <p:nvSpPr>
          <p:cNvPr id="35" name="Text 28"/>
          <p:cNvSpPr txBox="1"/>
          <p:nvPr/>
        </p:nvSpPr>
        <p:spPr>
          <a:xfrm>
            <a:off x="10796321" y="1742846"/>
            <a:ext cx="943661" cy="181051"/>
          </a:xfrm>
          <a:prstGeom prst="rect">
            <a:avLst/>
          </a:prstGeom>
          <a:noFill/>
          <a:ln/>
        </p:spPr>
        <p:txBody>
          <a:bodyPr wrap="square" lIns="0" tIns="0" rIns="0" bIns="0" rtlCol="0" anchor="ctr"/>
          <a:lstStyle/>
          <a:p>
            <a:pPr marL="0" indent="0" algn="l">
              <a:buNone/>
            </a:pPr>
            <a:r>
              <a:rPr lang="en-US" sz="1200" b="1" dirty="0">
                <a:solidFill>
                  <a:srgbClr val="002955"/>
                </a:solidFill>
                <a:latin typeface="Roboto" pitchFamily="34" charset="0"/>
                <a:ea typeface="Roboto" pitchFamily="34" charset="-122"/>
                <a:cs typeface="Roboto" pitchFamily="34" charset="-120"/>
              </a:rPr>
              <a:t>75M+ Users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AFC"/>
          </a:solidFill>
          <a:ln/>
        </p:spPr>
      </p:sp>
      <p:sp>
        <p:nvSpPr>
          <p:cNvPr id="3" name="Shape 1"/>
          <p:cNvSpPr/>
          <p:nvPr/>
        </p:nvSpPr>
        <p:spPr>
          <a:xfrm>
            <a:off x="0" y="0"/>
            <a:ext cx="12191695" cy="6858000"/>
          </a:xfrm>
          <a:prstGeom prst="rect">
            <a:avLst/>
          </a:prstGeom>
          <a:solidFill>
            <a:srgbClr val="F8FAFC"/>
          </a:solidFill>
          <a:ln/>
        </p:spPr>
      </p:sp>
      <p:sp>
        <p:nvSpPr>
          <p:cNvPr id="4" name="Shape 2"/>
          <p:cNvSpPr/>
          <p:nvPr/>
        </p:nvSpPr>
        <p:spPr>
          <a:xfrm>
            <a:off x="6953098" y="-952805"/>
            <a:ext cx="5715000" cy="5715000"/>
          </a:xfrm>
          <a:prstGeom prst="ellipse">
            <a:avLst/>
          </a:prstGeom>
          <a:solidFill>
            <a:srgbClr val="E0F2FE">
              <a:alpha val="50000"/>
            </a:srgbClr>
          </a:solidFill>
          <a:ln/>
        </p:spPr>
      </p:sp>
      <p:sp>
        <p:nvSpPr>
          <p:cNvPr id="5" name="Shape 3"/>
          <p:cNvSpPr/>
          <p:nvPr/>
        </p:nvSpPr>
        <p:spPr>
          <a:xfrm>
            <a:off x="-476403" y="4412996"/>
            <a:ext cx="2857500" cy="2857500"/>
          </a:xfrm>
          <a:prstGeom prst="ellipse">
            <a:avLst/>
          </a:prstGeom>
          <a:solidFill>
            <a:srgbClr val="F0F9FF"/>
          </a:solidFill>
          <a:ln/>
        </p:spPr>
      </p:sp>
      <p:sp>
        <p:nvSpPr>
          <p:cNvPr id="6" name="Text 4"/>
          <p:cNvSpPr txBox="1"/>
          <p:nvPr/>
        </p:nvSpPr>
        <p:spPr>
          <a:xfrm>
            <a:off x="11708589" y="5465373"/>
            <a:ext cx="265176" cy="157715"/>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05</a:t>
            </a:r>
            <a:endParaRPr lang="en-US" sz="1000" dirty="0"/>
          </a:p>
        </p:txBody>
      </p:sp>
      <p:sp>
        <p:nvSpPr>
          <p:cNvPr id="7" name="Shape 5"/>
          <p:cNvSpPr/>
          <p:nvPr/>
        </p:nvSpPr>
        <p:spPr>
          <a:xfrm>
            <a:off x="720243" y="6161774"/>
            <a:ext cx="10668305" cy="516560"/>
          </a:xfrm>
          <a:prstGeom prst="roundRect">
            <a:avLst>
              <a:gd name="adj" fmla="val 36756"/>
            </a:avLst>
          </a:prstGeom>
          <a:solidFill>
            <a:srgbClr val="FFFFFF"/>
          </a:solidFill>
          <a:ln w="12700">
            <a:solidFill>
              <a:srgbClr val="E2E8F0"/>
            </a:solidFill>
            <a:prstDash val="solid"/>
          </a:ln>
          <a:effectLst>
            <a:outerShdw blurRad="50800" dist="25400" dir="5400000" algn="bl" rotWithShape="0">
              <a:srgbClr val="000000">
                <a:alpha val="2000"/>
              </a:srgbClr>
            </a:outerShdw>
          </a:effectLst>
        </p:spPr>
      </p:sp>
      <p:pic>
        <p:nvPicPr>
          <p:cNvPr id="8" name="Image 0" descr="preencoded.png"/>
          <p:cNvPicPr>
            <a:picLocks noChangeAspect="1"/>
          </p:cNvPicPr>
          <p:nvPr/>
        </p:nvPicPr>
        <p:blipFill>
          <a:blip r:embed="rId3"/>
          <a:srcRect t="-180" b="-180"/>
          <a:stretch/>
        </p:blipFill>
        <p:spPr>
          <a:xfrm>
            <a:off x="1015594" y="6351968"/>
            <a:ext cx="190195" cy="147969"/>
          </a:xfrm>
          <a:prstGeom prst="rect">
            <a:avLst/>
          </a:prstGeom>
        </p:spPr>
      </p:pic>
      <p:pic>
        <p:nvPicPr>
          <p:cNvPr id="9" name="Image 1" descr="preencoded.png"/>
          <p:cNvPicPr>
            <a:picLocks noChangeAspect="1"/>
          </p:cNvPicPr>
          <p:nvPr/>
        </p:nvPicPr>
        <p:blipFill>
          <a:blip r:embed="rId4"/>
          <a:srcRect/>
          <a:stretch/>
        </p:blipFill>
        <p:spPr>
          <a:xfrm>
            <a:off x="4841444" y="6351968"/>
            <a:ext cx="152705" cy="147969"/>
          </a:xfrm>
          <a:prstGeom prst="rect">
            <a:avLst/>
          </a:prstGeom>
        </p:spPr>
      </p:pic>
      <p:pic>
        <p:nvPicPr>
          <p:cNvPr id="10" name="Image 2" descr="preencoded.png"/>
          <p:cNvPicPr>
            <a:picLocks noChangeAspect="1"/>
          </p:cNvPicPr>
          <p:nvPr/>
        </p:nvPicPr>
        <p:blipFill>
          <a:blip r:embed="rId5"/>
          <a:srcRect t="-180" b="-180"/>
          <a:stretch/>
        </p:blipFill>
        <p:spPr>
          <a:xfrm>
            <a:off x="9271712" y="6351968"/>
            <a:ext cx="190195" cy="147969"/>
          </a:xfrm>
          <a:prstGeom prst="rect">
            <a:avLst/>
          </a:prstGeom>
        </p:spPr>
      </p:pic>
      <p:sp>
        <p:nvSpPr>
          <p:cNvPr id="11" name="Shape 6"/>
          <p:cNvSpPr/>
          <p:nvPr/>
        </p:nvSpPr>
        <p:spPr>
          <a:xfrm>
            <a:off x="4932273" y="243383"/>
            <a:ext cx="2314346" cy="304495"/>
          </a:xfrm>
          <a:prstGeom prst="roundRect">
            <a:avLst>
              <a:gd name="adj" fmla="val 187688"/>
            </a:avLst>
          </a:prstGeom>
          <a:solidFill>
            <a:srgbClr val="38BDF8">
              <a:alpha val="10000"/>
            </a:srgbClr>
          </a:solidFill>
          <a:ln/>
        </p:spPr>
      </p:sp>
      <p:sp>
        <p:nvSpPr>
          <p:cNvPr id="12" name="Text 7"/>
          <p:cNvSpPr txBox="1"/>
          <p:nvPr/>
        </p:nvSpPr>
        <p:spPr>
          <a:xfrm>
            <a:off x="5074919" y="310135"/>
            <a:ext cx="2132381" cy="162763"/>
          </a:xfrm>
          <a:prstGeom prst="rect">
            <a:avLst/>
          </a:prstGeom>
          <a:noFill/>
          <a:ln/>
        </p:spPr>
        <p:txBody>
          <a:bodyPr wrap="square" lIns="0" tIns="0" rIns="0" bIns="0" rtlCol="0" anchor="ctr"/>
          <a:lstStyle/>
          <a:p>
            <a:pPr marL="0" indent="0" algn="ctr">
              <a:buNone/>
            </a:pPr>
            <a:r>
              <a:rPr lang="en-US" sz="1000" b="1" dirty="0">
                <a:solidFill>
                  <a:srgbClr val="38BDF8"/>
                </a:solidFill>
                <a:latin typeface="Roboto" pitchFamily="34" charset="0"/>
                <a:ea typeface="Roboto" pitchFamily="34" charset="-122"/>
                <a:cs typeface="Roboto" pitchFamily="34" charset="-120"/>
              </a:rPr>
              <a:t>HỆ SINH THÁI TOÀN DIỆN</a:t>
            </a:r>
            <a:endParaRPr lang="en-US" sz="1000" dirty="0"/>
          </a:p>
        </p:txBody>
      </p:sp>
      <p:sp>
        <p:nvSpPr>
          <p:cNvPr id="13" name="Text 8"/>
          <p:cNvSpPr txBox="1"/>
          <p:nvPr/>
        </p:nvSpPr>
        <p:spPr>
          <a:xfrm>
            <a:off x="3819448" y="606453"/>
            <a:ext cx="4796942" cy="514807"/>
          </a:xfrm>
          <a:prstGeom prst="rect">
            <a:avLst/>
          </a:prstGeom>
          <a:noFill/>
          <a:ln/>
        </p:spPr>
        <p:txBody>
          <a:bodyPr wrap="square" lIns="0" tIns="0" rIns="0" bIns="0" rtlCol="0" anchor="ctr"/>
          <a:lstStyle/>
          <a:p>
            <a:pPr marL="0" indent="0" algn="ctr">
              <a:buNone/>
            </a:pPr>
            <a:r>
              <a:rPr lang="en-US" sz="3300" b="1" dirty="0">
                <a:solidFill>
                  <a:srgbClr val="002955"/>
                </a:solidFill>
                <a:latin typeface="Montserrat" pitchFamily="34" charset="0"/>
                <a:ea typeface="Montserrat" pitchFamily="34" charset="-122"/>
                <a:cs typeface="Montserrat" pitchFamily="34" charset="-120"/>
              </a:rPr>
              <a:t>Tính Năng Mở Rộng</a:t>
            </a:r>
            <a:endParaRPr lang="en-US" sz="3300" dirty="0"/>
          </a:p>
        </p:txBody>
      </p:sp>
      <p:sp>
        <p:nvSpPr>
          <p:cNvPr id="14" name="Text 9"/>
          <p:cNvSpPr txBox="1"/>
          <p:nvPr/>
        </p:nvSpPr>
        <p:spPr>
          <a:xfrm>
            <a:off x="1747417" y="1131067"/>
            <a:ext cx="9212581" cy="448056"/>
          </a:xfrm>
          <a:prstGeom prst="rect">
            <a:avLst/>
          </a:prstGeom>
          <a:noFill/>
          <a:ln/>
        </p:spPr>
        <p:txBody>
          <a:bodyPr wrap="square" lIns="0" tIns="0" rIns="0" bIns="0" rtlCol="0" anchor="ctr"/>
          <a:lstStyle/>
          <a:p>
            <a:pPr marL="0" indent="0" algn="ctr">
              <a:buNone/>
            </a:pPr>
            <a:r>
              <a:rPr lang="en-US" sz="1300" dirty="0">
                <a:solidFill>
                  <a:srgbClr val="64748B"/>
                </a:solidFill>
                <a:latin typeface="Roboto" pitchFamily="34" charset="0"/>
                <a:ea typeface="Roboto" pitchFamily="34" charset="-122"/>
                <a:cs typeface="Roboto" pitchFamily="34" charset="-120"/>
              </a:rPr>
              <a:t>Không chỉ dừng lại ở truy xuất nguồn gốc, QRX cung cấp bộ công cụ mạnh mẽ để quản lý và chăm sóc khách hàng trọn đời.</a:t>
            </a:r>
            <a:endParaRPr lang="en-US" sz="1300" dirty="0"/>
          </a:p>
        </p:txBody>
      </p:sp>
      <p:sp>
        <p:nvSpPr>
          <p:cNvPr id="15" name="Text 10"/>
          <p:cNvSpPr txBox="1"/>
          <p:nvPr/>
        </p:nvSpPr>
        <p:spPr>
          <a:xfrm>
            <a:off x="1301802" y="6333680"/>
            <a:ext cx="1714500" cy="175435"/>
          </a:xfrm>
          <a:prstGeom prst="rect">
            <a:avLst/>
          </a:prstGeom>
          <a:noFill/>
          <a:ln/>
        </p:spPr>
        <p:txBody>
          <a:bodyPr wrap="square" lIns="0" tIns="0" rIns="0" bIns="0" rtlCol="0" anchor="ctr"/>
          <a:lstStyle/>
          <a:p>
            <a:pPr marL="0" indent="0" algn="l">
              <a:buNone/>
            </a:pPr>
            <a:r>
              <a:rPr lang="en-US" sz="1200" dirty="0">
                <a:solidFill>
                  <a:srgbClr val="64748B"/>
                </a:solidFill>
                <a:latin typeface="Roboto" pitchFamily="34" charset="0"/>
                <a:ea typeface="Roboto" pitchFamily="34" charset="-122"/>
                <a:cs typeface="Roboto" pitchFamily="34" charset="-120"/>
              </a:rPr>
              <a:t>Cộng tác viên (Affiliate)</a:t>
            </a:r>
            <a:endParaRPr lang="en-US" sz="1200" dirty="0"/>
          </a:p>
        </p:txBody>
      </p:sp>
      <p:sp>
        <p:nvSpPr>
          <p:cNvPr id="16" name="Text 11"/>
          <p:cNvSpPr txBox="1"/>
          <p:nvPr/>
        </p:nvSpPr>
        <p:spPr>
          <a:xfrm>
            <a:off x="5089246" y="6333680"/>
            <a:ext cx="2362810" cy="175435"/>
          </a:xfrm>
          <a:prstGeom prst="rect">
            <a:avLst/>
          </a:prstGeom>
          <a:noFill/>
          <a:ln/>
        </p:spPr>
        <p:txBody>
          <a:bodyPr wrap="square" lIns="0" tIns="0" rIns="0" bIns="0" rtlCol="0" anchor="ctr"/>
          <a:lstStyle/>
          <a:p>
            <a:pPr marL="0" indent="0" algn="l">
              <a:buNone/>
            </a:pPr>
            <a:r>
              <a:rPr lang="en-US" sz="1200" dirty="0">
                <a:solidFill>
                  <a:srgbClr val="64748B"/>
                </a:solidFill>
                <a:latin typeface="Roboto" pitchFamily="34" charset="0"/>
                <a:ea typeface="Roboto" pitchFamily="34" charset="-122"/>
                <a:cs typeface="Roboto" pitchFamily="34" charset="-120"/>
              </a:rPr>
              <a:t>Báo cáo thông minh (Dashboard)</a:t>
            </a:r>
            <a:endParaRPr lang="en-US" sz="1200" dirty="0"/>
          </a:p>
        </p:txBody>
      </p:sp>
      <p:sp>
        <p:nvSpPr>
          <p:cNvPr id="17" name="Text 12"/>
          <p:cNvSpPr txBox="1"/>
          <p:nvPr/>
        </p:nvSpPr>
        <p:spPr>
          <a:xfrm>
            <a:off x="9557919" y="6333680"/>
            <a:ext cx="1657807" cy="175435"/>
          </a:xfrm>
          <a:prstGeom prst="rect">
            <a:avLst/>
          </a:prstGeom>
          <a:noFill/>
          <a:ln/>
        </p:spPr>
        <p:txBody>
          <a:bodyPr wrap="square" lIns="0" tIns="0" rIns="0" bIns="0" rtlCol="0" anchor="ctr"/>
          <a:lstStyle/>
          <a:p>
            <a:pPr marL="0" indent="0" algn="l">
              <a:buNone/>
            </a:pPr>
            <a:r>
              <a:rPr lang="en-US" sz="1200" dirty="0">
                <a:solidFill>
                  <a:srgbClr val="64748B"/>
                </a:solidFill>
                <a:latin typeface="Roboto" pitchFamily="34" charset="0"/>
                <a:ea typeface="Roboto" pitchFamily="34" charset="-122"/>
                <a:cs typeface="Roboto" pitchFamily="34" charset="-120"/>
              </a:rPr>
              <a:t>API tích hợp ERP/CRM</a:t>
            </a:r>
            <a:endParaRPr lang="en-US" sz="1200" dirty="0"/>
          </a:p>
        </p:txBody>
      </p:sp>
      <p:sp>
        <p:nvSpPr>
          <p:cNvPr id="18" name="Shape 13"/>
          <p:cNvSpPr/>
          <p:nvPr/>
        </p:nvSpPr>
        <p:spPr>
          <a:xfrm>
            <a:off x="720243" y="1603964"/>
            <a:ext cx="3372307" cy="4346904"/>
          </a:xfrm>
          <a:prstGeom prst="roundRect">
            <a:avLst>
              <a:gd name="adj" fmla="val 1532"/>
            </a:avLst>
          </a:prstGeom>
          <a:solidFill>
            <a:srgbClr val="FFFFFF"/>
          </a:solidFill>
          <a:ln w="12700">
            <a:solidFill>
              <a:srgbClr val="E2E8F0"/>
            </a:solidFill>
            <a:prstDash val="solid"/>
          </a:ln>
          <a:effectLst>
            <a:outerShdw blurRad="241300" dist="101600" dir="5400000" algn="bl" rotWithShape="0">
              <a:srgbClr val="000000">
                <a:alpha val="5000"/>
              </a:srgbClr>
            </a:outerShdw>
          </a:effectLst>
        </p:spPr>
      </p:sp>
      <p:sp>
        <p:nvSpPr>
          <p:cNvPr id="19" name="Shape 14"/>
          <p:cNvSpPr/>
          <p:nvPr/>
        </p:nvSpPr>
        <p:spPr>
          <a:xfrm>
            <a:off x="720243" y="1603965"/>
            <a:ext cx="3346704" cy="55820"/>
          </a:xfrm>
          <a:prstGeom prst="rect">
            <a:avLst/>
          </a:prstGeom>
          <a:solidFill>
            <a:srgbClr val="0EA5E9"/>
          </a:solidFill>
          <a:ln/>
        </p:spPr>
      </p:sp>
      <p:sp>
        <p:nvSpPr>
          <p:cNvPr id="20" name="Shape 15"/>
          <p:cNvSpPr/>
          <p:nvPr/>
        </p:nvSpPr>
        <p:spPr>
          <a:xfrm>
            <a:off x="1015594" y="1946864"/>
            <a:ext cx="666598" cy="645922"/>
          </a:xfrm>
          <a:prstGeom prst="roundRect">
            <a:avLst>
              <a:gd name="adj" fmla="val 31354"/>
            </a:avLst>
          </a:prstGeom>
          <a:solidFill>
            <a:srgbClr val="E0F2FE"/>
          </a:solidFill>
          <a:ln/>
        </p:spPr>
      </p:sp>
      <p:pic>
        <p:nvPicPr>
          <p:cNvPr id="21" name="Image 3" descr="preencoded.png"/>
          <p:cNvPicPr>
            <a:picLocks noChangeAspect="1"/>
          </p:cNvPicPr>
          <p:nvPr/>
        </p:nvPicPr>
        <p:blipFill>
          <a:blip r:embed="rId6"/>
          <a:srcRect/>
          <a:stretch/>
        </p:blipFill>
        <p:spPr>
          <a:xfrm>
            <a:off x="1211276" y="2141632"/>
            <a:ext cx="276149" cy="267584"/>
          </a:xfrm>
          <a:prstGeom prst="rect">
            <a:avLst/>
          </a:prstGeom>
        </p:spPr>
      </p:pic>
      <p:sp>
        <p:nvSpPr>
          <p:cNvPr id="22" name="Text 16"/>
          <p:cNvSpPr txBox="1"/>
          <p:nvPr/>
        </p:nvSpPr>
        <p:spPr>
          <a:xfrm>
            <a:off x="1015594" y="2870408"/>
            <a:ext cx="2189074" cy="258723"/>
          </a:xfrm>
          <a:prstGeom prst="rect">
            <a:avLst/>
          </a:prstGeom>
          <a:noFill/>
          <a:ln/>
        </p:spPr>
        <p:txBody>
          <a:bodyPr wrap="square" lIns="0" tIns="0" rIns="0" bIns="0" rtlCol="0" anchor="ctr"/>
          <a:lstStyle/>
          <a:p>
            <a:pPr marL="0" indent="0" algn="l">
              <a:buNone/>
            </a:pPr>
            <a:r>
              <a:rPr lang="en-US" sz="1600" b="1" dirty="0">
                <a:solidFill>
                  <a:srgbClr val="1E293B"/>
                </a:solidFill>
                <a:latin typeface="Montserrat" pitchFamily="34" charset="0"/>
                <a:ea typeface="Montserrat" pitchFamily="34" charset="-122"/>
                <a:cs typeface="Montserrat" pitchFamily="34" charset="-120"/>
              </a:rPr>
              <a:t>Bảo Hành Điện Tử</a:t>
            </a:r>
            <a:endParaRPr lang="en-US" sz="1600" dirty="0"/>
          </a:p>
        </p:txBody>
      </p:sp>
      <p:pic>
        <p:nvPicPr>
          <p:cNvPr id="23" name="Image 4" descr="preencoded.png"/>
          <p:cNvPicPr>
            <a:picLocks noChangeAspect="1"/>
          </p:cNvPicPr>
          <p:nvPr/>
        </p:nvPicPr>
        <p:blipFill>
          <a:blip r:embed="rId7"/>
          <a:srcRect t="-1100" b="-1100"/>
          <a:stretch/>
        </p:blipFill>
        <p:spPr>
          <a:xfrm>
            <a:off x="1015594" y="3399845"/>
            <a:ext cx="114300" cy="129361"/>
          </a:xfrm>
          <a:prstGeom prst="rect">
            <a:avLst/>
          </a:prstGeom>
        </p:spPr>
      </p:pic>
      <p:sp>
        <p:nvSpPr>
          <p:cNvPr id="24" name="Text 17"/>
          <p:cNvSpPr txBox="1"/>
          <p:nvPr/>
        </p:nvSpPr>
        <p:spPr>
          <a:xfrm>
            <a:off x="1244194" y="3380643"/>
            <a:ext cx="2533802" cy="61845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Tự động tính thời hạn bảo hành dựa trên ngày kích hoạt hoặc cấu hình gói.</a:t>
            </a:r>
            <a:endParaRPr lang="en-US" sz="1200" dirty="0"/>
          </a:p>
        </p:txBody>
      </p:sp>
      <p:pic>
        <p:nvPicPr>
          <p:cNvPr id="25" name="Image 5" descr="preencoded.png"/>
          <p:cNvPicPr>
            <a:picLocks noChangeAspect="1"/>
          </p:cNvPicPr>
          <p:nvPr/>
        </p:nvPicPr>
        <p:blipFill>
          <a:blip r:embed="rId7"/>
          <a:srcRect t="-1100" b="-1100"/>
          <a:stretch/>
        </p:blipFill>
        <p:spPr>
          <a:xfrm>
            <a:off x="1015594" y="4228292"/>
            <a:ext cx="114300" cy="129361"/>
          </a:xfrm>
          <a:prstGeom prst="rect">
            <a:avLst/>
          </a:prstGeom>
        </p:spPr>
      </p:pic>
      <p:sp>
        <p:nvSpPr>
          <p:cNvPr id="26" name="Text 18"/>
          <p:cNvSpPr txBox="1"/>
          <p:nvPr/>
        </p:nvSpPr>
        <p:spPr>
          <a:xfrm>
            <a:off x="1244194" y="4210004"/>
            <a:ext cx="2457907"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Tạo phiếu tiếp nhận, theo dõi trạng thái sửa chữa real-time.</a:t>
            </a:r>
            <a:endParaRPr lang="en-US" sz="1200" dirty="0"/>
          </a:p>
        </p:txBody>
      </p:sp>
      <p:pic>
        <p:nvPicPr>
          <p:cNvPr id="27" name="Image 6" descr="preencoded.png"/>
          <p:cNvPicPr>
            <a:picLocks noChangeAspect="1"/>
          </p:cNvPicPr>
          <p:nvPr/>
        </p:nvPicPr>
        <p:blipFill>
          <a:blip r:embed="rId7"/>
          <a:srcRect t="-1100" b="-1100"/>
          <a:stretch/>
        </p:blipFill>
        <p:spPr>
          <a:xfrm>
            <a:off x="1015594" y="4829053"/>
            <a:ext cx="114300" cy="129361"/>
          </a:xfrm>
          <a:prstGeom prst="rect">
            <a:avLst/>
          </a:prstGeom>
        </p:spPr>
      </p:pic>
      <p:sp>
        <p:nvSpPr>
          <p:cNvPr id="28" name="Text 19"/>
          <p:cNvSpPr txBox="1"/>
          <p:nvPr/>
        </p:nvSpPr>
        <p:spPr>
          <a:xfrm>
            <a:off x="1244194" y="4809850"/>
            <a:ext cx="2438705"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Quản lý kho đổi trả &amp; linh kiện thay thế.</a:t>
            </a:r>
            <a:endParaRPr lang="en-US" sz="1200" dirty="0"/>
          </a:p>
        </p:txBody>
      </p:sp>
      <p:sp>
        <p:nvSpPr>
          <p:cNvPr id="29" name="Shape 20"/>
          <p:cNvSpPr/>
          <p:nvPr/>
        </p:nvSpPr>
        <p:spPr>
          <a:xfrm>
            <a:off x="1015594" y="5390494"/>
            <a:ext cx="1762049" cy="341125"/>
          </a:xfrm>
          <a:prstGeom prst="roundRect">
            <a:avLst>
              <a:gd name="adj" fmla="val 56160"/>
            </a:avLst>
          </a:prstGeom>
          <a:solidFill>
            <a:srgbClr val="F0F9FF"/>
          </a:solidFill>
          <a:ln/>
        </p:spPr>
      </p:sp>
      <p:pic>
        <p:nvPicPr>
          <p:cNvPr id="30" name="Image 7" descr="preencoded.png"/>
          <p:cNvPicPr>
            <a:picLocks noChangeAspect="1"/>
          </p:cNvPicPr>
          <p:nvPr/>
        </p:nvPicPr>
        <p:blipFill>
          <a:blip r:embed="rId8"/>
          <a:srcRect/>
          <a:stretch/>
        </p:blipFill>
        <p:spPr>
          <a:xfrm>
            <a:off x="1129894" y="5492907"/>
            <a:ext cx="133502" cy="129361"/>
          </a:xfrm>
          <a:prstGeom prst="rect">
            <a:avLst/>
          </a:prstGeom>
        </p:spPr>
      </p:pic>
      <p:sp>
        <p:nvSpPr>
          <p:cNvPr id="31" name="Text 21"/>
          <p:cNvSpPr txBox="1"/>
          <p:nvPr/>
        </p:nvSpPr>
        <p:spPr>
          <a:xfrm>
            <a:off x="1301802" y="5485592"/>
            <a:ext cx="1459382" cy="147969"/>
          </a:xfrm>
          <a:prstGeom prst="rect">
            <a:avLst/>
          </a:prstGeom>
          <a:noFill/>
          <a:ln/>
        </p:spPr>
        <p:txBody>
          <a:bodyPr wrap="square" lIns="0" tIns="0" rIns="0" bIns="0" rtlCol="0" anchor="ctr"/>
          <a:lstStyle/>
          <a:p>
            <a:pPr marL="0" indent="0" algn="ctr">
              <a:buNone/>
            </a:pPr>
            <a:r>
              <a:rPr lang="en-US" sz="1000" b="1" dirty="0">
                <a:solidFill>
                  <a:srgbClr val="0369A1"/>
                </a:solidFill>
                <a:latin typeface="Roboto" pitchFamily="34" charset="0"/>
                <a:ea typeface="Roboto" pitchFamily="34" charset="-122"/>
                <a:cs typeface="Roboto" pitchFamily="34" charset="-120"/>
              </a:rPr>
              <a:t>Tiết kiệm 70% thời gian</a:t>
            </a:r>
            <a:endParaRPr lang="en-US" sz="1000" dirty="0"/>
          </a:p>
        </p:txBody>
      </p:sp>
      <p:sp>
        <p:nvSpPr>
          <p:cNvPr id="32" name="Shape 22"/>
          <p:cNvSpPr/>
          <p:nvPr/>
        </p:nvSpPr>
        <p:spPr>
          <a:xfrm>
            <a:off x="4371442" y="1603964"/>
            <a:ext cx="3372307" cy="4346904"/>
          </a:xfrm>
          <a:prstGeom prst="roundRect">
            <a:avLst>
              <a:gd name="adj" fmla="val 1532"/>
            </a:avLst>
          </a:prstGeom>
          <a:solidFill>
            <a:srgbClr val="FFFFFF"/>
          </a:solidFill>
          <a:ln w="12700">
            <a:solidFill>
              <a:srgbClr val="E2E8F0"/>
            </a:solidFill>
            <a:prstDash val="solid"/>
          </a:ln>
          <a:effectLst>
            <a:outerShdw blurRad="241300" dist="101600" dir="5400000" algn="bl" rotWithShape="0">
              <a:srgbClr val="000000">
                <a:alpha val="5000"/>
              </a:srgbClr>
            </a:outerShdw>
          </a:effectLst>
        </p:spPr>
      </p:sp>
      <p:sp>
        <p:nvSpPr>
          <p:cNvPr id="33" name="Shape 23"/>
          <p:cNvSpPr/>
          <p:nvPr/>
        </p:nvSpPr>
        <p:spPr>
          <a:xfrm>
            <a:off x="4371442" y="1603965"/>
            <a:ext cx="3346704" cy="55820"/>
          </a:xfrm>
          <a:prstGeom prst="rect">
            <a:avLst/>
          </a:prstGeom>
          <a:solidFill>
            <a:srgbClr val="EC4899"/>
          </a:solidFill>
          <a:ln/>
        </p:spPr>
      </p:sp>
      <p:sp>
        <p:nvSpPr>
          <p:cNvPr id="34" name="Shape 24"/>
          <p:cNvSpPr/>
          <p:nvPr/>
        </p:nvSpPr>
        <p:spPr>
          <a:xfrm>
            <a:off x="4666794" y="1946864"/>
            <a:ext cx="666598" cy="645922"/>
          </a:xfrm>
          <a:prstGeom prst="roundRect">
            <a:avLst>
              <a:gd name="adj" fmla="val 31354"/>
            </a:avLst>
          </a:prstGeom>
          <a:solidFill>
            <a:srgbClr val="FCE7F3"/>
          </a:solidFill>
          <a:ln/>
        </p:spPr>
      </p:sp>
      <p:pic>
        <p:nvPicPr>
          <p:cNvPr id="35" name="Image 8" descr="preencoded.png"/>
          <p:cNvPicPr>
            <a:picLocks noChangeAspect="1"/>
          </p:cNvPicPr>
          <p:nvPr/>
        </p:nvPicPr>
        <p:blipFill>
          <a:blip r:embed="rId9"/>
          <a:srcRect/>
          <a:stretch/>
        </p:blipFill>
        <p:spPr>
          <a:xfrm>
            <a:off x="4862475" y="2141632"/>
            <a:ext cx="276149" cy="267584"/>
          </a:xfrm>
          <a:prstGeom prst="rect">
            <a:avLst/>
          </a:prstGeom>
        </p:spPr>
      </p:pic>
      <p:sp>
        <p:nvSpPr>
          <p:cNvPr id="36" name="Text 25"/>
          <p:cNvSpPr txBox="1"/>
          <p:nvPr/>
        </p:nvSpPr>
        <p:spPr>
          <a:xfrm>
            <a:off x="4666794" y="2870408"/>
            <a:ext cx="1856232" cy="258723"/>
          </a:xfrm>
          <a:prstGeom prst="rect">
            <a:avLst/>
          </a:prstGeom>
          <a:noFill/>
          <a:ln/>
        </p:spPr>
        <p:txBody>
          <a:bodyPr wrap="square" lIns="0" tIns="0" rIns="0" bIns="0" rtlCol="0" anchor="ctr"/>
          <a:lstStyle/>
          <a:p>
            <a:pPr marL="0" indent="0" algn="l">
              <a:buNone/>
            </a:pPr>
            <a:r>
              <a:rPr lang="en-US" sz="1600" b="1" dirty="0">
                <a:solidFill>
                  <a:srgbClr val="1E293B"/>
                </a:solidFill>
                <a:latin typeface="Montserrat" pitchFamily="34" charset="0"/>
                <a:ea typeface="Montserrat" pitchFamily="34" charset="-122"/>
                <a:cs typeface="Montserrat" pitchFamily="34" charset="-120"/>
              </a:rPr>
              <a:t>Loyalty &amp; CSKH</a:t>
            </a:r>
            <a:endParaRPr lang="en-US" sz="1600" dirty="0"/>
          </a:p>
        </p:txBody>
      </p:sp>
      <p:pic>
        <p:nvPicPr>
          <p:cNvPr id="37" name="Image 9" descr="preencoded.png"/>
          <p:cNvPicPr>
            <a:picLocks noChangeAspect="1"/>
          </p:cNvPicPr>
          <p:nvPr/>
        </p:nvPicPr>
        <p:blipFill>
          <a:blip r:embed="rId10"/>
          <a:srcRect t="-1100" b="-1100"/>
          <a:stretch/>
        </p:blipFill>
        <p:spPr>
          <a:xfrm>
            <a:off x="4666794" y="3399845"/>
            <a:ext cx="114300" cy="129361"/>
          </a:xfrm>
          <a:prstGeom prst="rect">
            <a:avLst/>
          </a:prstGeom>
        </p:spPr>
      </p:pic>
      <p:sp>
        <p:nvSpPr>
          <p:cNvPr id="38" name="Text 26"/>
          <p:cNvSpPr txBox="1"/>
          <p:nvPr/>
        </p:nvSpPr>
        <p:spPr>
          <a:xfrm>
            <a:off x="4895394" y="3380643"/>
            <a:ext cx="2514600"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Phân hạng thành viên (Đại lý/Người dùng) với ưu đãi riêng biệt.</a:t>
            </a:r>
            <a:endParaRPr lang="en-US" sz="1200" dirty="0"/>
          </a:p>
        </p:txBody>
      </p:sp>
      <p:pic>
        <p:nvPicPr>
          <p:cNvPr id="39" name="Image 10" descr="preencoded.png"/>
          <p:cNvPicPr>
            <a:picLocks noChangeAspect="1"/>
          </p:cNvPicPr>
          <p:nvPr/>
        </p:nvPicPr>
        <p:blipFill>
          <a:blip r:embed="rId10"/>
          <a:srcRect t="-1100" b="-1100"/>
          <a:stretch/>
        </p:blipFill>
        <p:spPr>
          <a:xfrm>
            <a:off x="4666794" y="3999692"/>
            <a:ext cx="114300" cy="129361"/>
          </a:xfrm>
          <a:prstGeom prst="rect">
            <a:avLst/>
          </a:prstGeom>
        </p:spPr>
      </p:pic>
      <p:sp>
        <p:nvSpPr>
          <p:cNvPr id="40" name="Text 27"/>
          <p:cNvSpPr txBox="1"/>
          <p:nvPr/>
        </p:nvSpPr>
        <p:spPr>
          <a:xfrm>
            <a:off x="4895394" y="3981404"/>
            <a:ext cx="2457907"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Tích điểm đa kênh: Quét mã, mua hàng, chơi game, giới thiệu bạn bè.</a:t>
            </a:r>
            <a:endParaRPr lang="en-US" sz="1200" dirty="0"/>
          </a:p>
        </p:txBody>
      </p:sp>
      <p:pic>
        <p:nvPicPr>
          <p:cNvPr id="41" name="Image 11" descr="preencoded.png"/>
          <p:cNvPicPr>
            <a:picLocks noChangeAspect="1"/>
          </p:cNvPicPr>
          <p:nvPr/>
        </p:nvPicPr>
        <p:blipFill>
          <a:blip r:embed="rId10"/>
          <a:srcRect t="-1100" b="-1100"/>
          <a:stretch/>
        </p:blipFill>
        <p:spPr>
          <a:xfrm>
            <a:off x="4666794" y="4600453"/>
            <a:ext cx="114300" cy="129361"/>
          </a:xfrm>
          <a:prstGeom prst="rect">
            <a:avLst/>
          </a:prstGeom>
        </p:spPr>
      </p:pic>
      <p:sp>
        <p:nvSpPr>
          <p:cNvPr id="42" name="Text 28"/>
          <p:cNvSpPr txBox="1"/>
          <p:nvPr/>
        </p:nvSpPr>
        <p:spPr>
          <a:xfrm>
            <a:off x="4895394" y="4581250"/>
            <a:ext cx="2429561"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Kho quà tặng phong phú: Voucher, Thẻ cào, Hiện vật.</a:t>
            </a:r>
            <a:endParaRPr lang="en-US" sz="1200" dirty="0"/>
          </a:p>
        </p:txBody>
      </p:sp>
      <p:sp>
        <p:nvSpPr>
          <p:cNvPr id="43" name="Shape 29"/>
          <p:cNvSpPr/>
          <p:nvPr/>
        </p:nvSpPr>
        <p:spPr>
          <a:xfrm>
            <a:off x="4666794" y="5390494"/>
            <a:ext cx="1457554" cy="341125"/>
          </a:xfrm>
          <a:prstGeom prst="roundRect">
            <a:avLst>
              <a:gd name="adj" fmla="val 56160"/>
            </a:avLst>
          </a:prstGeom>
          <a:solidFill>
            <a:srgbClr val="FDF2F8"/>
          </a:solidFill>
          <a:ln/>
        </p:spPr>
      </p:sp>
      <p:pic>
        <p:nvPicPr>
          <p:cNvPr id="44" name="Image 12" descr="preencoded.png"/>
          <p:cNvPicPr>
            <a:picLocks noChangeAspect="1"/>
          </p:cNvPicPr>
          <p:nvPr/>
        </p:nvPicPr>
        <p:blipFill>
          <a:blip r:embed="rId11"/>
          <a:srcRect/>
          <a:stretch/>
        </p:blipFill>
        <p:spPr>
          <a:xfrm>
            <a:off x="4781094" y="5492907"/>
            <a:ext cx="133502" cy="129361"/>
          </a:xfrm>
          <a:prstGeom prst="rect">
            <a:avLst/>
          </a:prstGeom>
        </p:spPr>
      </p:pic>
      <p:sp>
        <p:nvSpPr>
          <p:cNvPr id="45" name="Text 30"/>
          <p:cNvSpPr txBox="1"/>
          <p:nvPr/>
        </p:nvSpPr>
        <p:spPr>
          <a:xfrm>
            <a:off x="4953001" y="5485592"/>
            <a:ext cx="1154887" cy="147969"/>
          </a:xfrm>
          <a:prstGeom prst="rect">
            <a:avLst/>
          </a:prstGeom>
          <a:noFill/>
          <a:ln/>
        </p:spPr>
        <p:txBody>
          <a:bodyPr wrap="square" lIns="0" tIns="0" rIns="0" bIns="0" rtlCol="0" anchor="ctr"/>
          <a:lstStyle/>
          <a:p>
            <a:pPr marL="0" indent="0" algn="ctr">
              <a:buNone/>
            </a:pPr>
            <a:r>
              <a:rPr lang="en-US" sz="1000" b="1" dirty="0">
                <a:solidFill>
                  <a:srgbClr val="BE185D"/>
                </a:solidFill>
                <a:latin typeface="Roboto" pitchFamily="34" charset="0"/>
                <a:ea typeface="Roboto" pitchFamily="34" charset="-122"/>
                <a:cs typeface="Roboto" pitchFamily="34" charset="-120"/>
              </a:rPr>
              <a:t>Tăng tỷ lệ quay lại</a:t>
            </a:r>
            <a:endParaRPr lang="en-US" sz="1000" dirty="0"/>
          </a:p>
        </p:txBody>
      </p:sp>
      <p:sp>
        <p:nvSpPr>
          <p:cNvPr id="46" name="Shape 31"/>
          <p:cNvSpPr/>
          <p:nvPr/>
        </p:nvSpPr>
        <p:spPr>
          <a:xfrm>
            <a:off x="8022642" y="1603964"/>
            <a:ext cx="3372307" cy="4346904"/>
          </a:xfrm>
          <a:prstGeom prst="roundRect">
            <a:avLst>
              <a:gd name="adj" fmla="val 1532"/>
            </a:avLst>
          </a:prstGeom>
          <a:solidFill>
            <a:srgbClr val="FFFFFF"/>
          </a:solidFill>
          <a:ln w="12700">
            <a:solidFill>
              <a:srgbClr val="E2E8F0"/>
            </a:solidFill>
            <a:prstDash val="solid"/>
          </a:ln>
          <a:effectLst>
            <a:outerShdw blurRad="241300" dist="101600" dir="5400000" algn="bl" rotWithShape="0">
              <a:srgbClr val="000000">
                <a:alpha val="5000"/>
              </a:srgbClr>
            </a:outerShdw>
          </a:effectLst>
        </p:spPr>
      </p:sp>
      <p:sp>
        <p:nvSpPr>
          <p:cNvPr id="47" name="Shape 32"/>
          <p:cNvSpPr/>
          <p:nvPr/>
        </p:nvSpPr>
        <p:spPr>
          <a:xfrm>
            <a:off x="8022642" y="1603965"/>
            <a:ext cx="3346704" cy="55820"/>
          </a:xfrm>
          <a:prstGeom prst="rect">
            <a:avLst/>
          </a:prstGeom>
          <a:solidFill>
            <a:srgbClr val="10B981"/>
          </a:solidFill>
          <a:ln/>
        </p:spPr>
      </p:sp>
      <p:sp>
        <p:nvSpPr>
          <p:cNvPr id="48" name="Shape 33"/>
          <p:cNvSpPr/>
          <p:nvPr/>
        </p:nvSpPr>
        <p:spPr>
          <a:xfrm>
            <a:off x="8317993" y="1946864"/>
            <a:ext cx="666598" cy="645922"/>
          </a:xfrm>
          <a:prstGeom prst="roundRect">
            <a:avLst>
              <a:gd name="adj" fmla="val 31354"/>
            </a:avLst>
          </a:prstGeom>
          <a:solidFill>
            <a:srgbClr val="D1FAE5"/>
          </a:solidFill>
          <a:ln/>
        </p:spPr>
      </p:sp>
      <p:pic>
        <p:nvPicPr>
          <p:cNvPr id="49" name="Image 13" descr="preencoded.png"/>
          <p:cNvPicPr>
            <a:picLocks noChangeAspect="1"/>
          </p:cNvPicPr>
          <p:nvPr/>
        </p:nvPicPr>
        <p:blipFill>
          <a:blip r:embed="rId12"/>
          <a:srcRect t="-1013" b="-1013"/>
          <a:stretch/>
        </p:blipFill>
        <p:spPr>
          <a:xfrm>
            <a:off x="8499044" y="2141632"/>
            <a:ext cx="304495" cy="267584"/>
          </a:xfrm>
          <a:prstGeom prst="rect">
            <a:avLst/>
          </a:prstGeom>
        </p:spPr>
      </p:pic>
      <p:sp>
        <p:nvSpPr>
          <p:cNvPr id="50" name="Text 34"/>
          <p:cNvSpPr txBox="1"/>
          <p:nvPr/>
        </p:nvSpPr>
        <p:spPr>
          <a:xfrm>
            <a:off x="8317993" y="2870408"/>
            <a:ext cx="2037283" cy="258723"/>
          </a:xfrm>
          <a:prstGeom prst="rect">
            <a:avLst/>
          </a:prstGeom>
          <a:noFill/>
          <a:ln/>
        </p:spPr>
        <p:txBody>
          <a:bodyPr wrap="square" lIns="0" tIns="0" rIns="0" bIns="0" rtlCol="0" anchor="ctr"/>
          <a:lstStyle/>
          <a:p>
            <a:pPr marL="0" indent="0" algn="l">
              <a:buNone/>
            </a:pPr>
            <a:r>
              <a:rPr lang="en-US" sz="1600" b="1" dirty="0">
                <a:solidFill>
                  <a:srgbClr val="1E293B"/>
                </a:solidFill>
                <a:latin typeface="Montserrat" pitchFamily="34" charset="0"/>
                <a:ea typeface="Montserrat" pitchFamily="34" charset="-122"/>
                <a:cs typeface="Montserrat" pitchFamily="34" charset="-120"/>
              </a:rPr>
              <a:t>Kho &amp; Phân Phối</a:t>
            </a:r>
            <a:endParaRPr lang="en-US" sz="1600" dirty="0"/>
          </a:p>
        </p:txBody>
      </p:sp>
      <p:pic>
        <p:nvPicPr>
          <p:cNvPr id="51" name="Image 14" descr="preencoded.png"/>
          <p:cNvPicPr>
            <a:picLocks noChangeAspect="1"/>
          </p:cNvPicPr>
          <p:nvPr/>
        </p:nvPicPr>
        <p:blipFill>
          <a:blip r:embed="rId13"/>
          <a:srcRect t="-1100" b="-1100"/>
          <a:stretch/>
        </p:blipFill>
        <p:spPr>
          <a:xfrm>
            <a:off x="8317993" y="3399845"/>
            <a:ext cx="114300" cy="129361"/>
          </a:xfrm>
          <a:prstGeom prst="rect">
            <a:avLst/>
          </a:prstGeom>
        </p:spPr>
      </p:pic>
      <p:sp>
        <p:nvSpPr>
          <p:cNvPr id="52" name="Text 35"/>
          <p:cNvSpPr txBox="1"/>
          <p:nvPr/>
        </p:nvSpPr>
        <p:spPr>
          <a:xfrm>
            <a:off x="8546593" y="3380643"/>
            <a:ext cx="2648102"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Quản lý danh mục sản phẩm, biến thể (Màu sắc, Size, Serial).</a:t>
            </a:r>
            <a:endParaRPr lang="en-US" sz="1200" dirty="0"/>
          </a:p>
        </p:txBody>
      </p:sp>
      <p:pic>
        <p:nvPicPr>
          <p:cNvPr id="53" name="Image 15" descr="preencoded.png"/>
          <p:cNvPicPr>
            <a:picLocks noChangeAspect="1"/>
          </p:cNvPicPr>
          <p:nvPr/>
        </p:nvPicPr>
        <p:blipFill>
          <a:blip r:embed="rId13"/>
          <a:srcRect t="-1100" b="-1100"/>
          <a:stretch/>
        </p:blipFill>
        <p:spPr>
          <a:xfrm>
            <a:off x="8317993" y="3999692"/>
            <a:ext cx="114300" cy="129361"/>
          </a:xfrm>
          <a:prstGeom prst="rect">
            <a:avLst/>
          </a:prstGeom>
        </p:spPr>
      </p:pic>
      <p:sp>
        <p:nvSpPr>
          <p:cNvPr id="54" name="Text 36"/>
          <p:cNvSpPr txBox="1"/>
          <p:nvPr/>
        </p:nvSpPr>
        <p:spPr>
          <a:xfrm>
            <a:off x="8546593" y="3981404"/>
            <a:ext cx="2371954"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Quản lý hệ thống Đại lý/Nhà phân phối theo cấp bậc.</a:t>
            </a:r>
            <a:endParaRPr lang="en-US" sz="1200" dirty="0"/>
          </a:p>
        </p:txBody>
      </p:sp>
      <p:pic>
        <p:nvPicPr>
          <p:cNvPr id="55" name="Image 16" descr="preencoded.png"/>
          <p:cNvPicPr>
            <a:picLocks noChangeAspect="1"/>
          </p:cNvPicPr>
          <p:nvPr/>
        </p:nvPicPr>
        <p:blipFill>
          <a:blip r:embed="rId13"/>
          <a:srcRect t="-1100" b="-1100"/>
          <a:stretch/>
        </p:blipFill>
        <p:spPr>
          <a:xfrm>
            <a:off x="8317993" y="4600453"/>
            <a:ext cx="114300" cy="129361"/>
          </a:xfrm>
          <a:prstGeom prst="rect">
            <a:avLst/>
          </a:prstGeom>
        </p:spPr>
      </p:pic>
      <p:sp>
        <p:nvSpPr>
          <p:cNvPr id="56" name="Text 37"/>
          <p:cNvSpPr txBox="1"/>
          <p:nvPr/>
        </p:nvSpPr>
        <p:spPr>
          <a:xfrm>
            <a:off x="8546593" y="4581250"/>
            <a:ext cx="2600554" cy="396945"/>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Nghiệp vụ kho vận: Nhập - Xuất - Tồn &amp; Điều chuyển hàng hóa.</a:t>
            </a:r>
            <a:endParaRPr lang="en-US" sz="1200" dirty="0"/>
          </a:p>
        </p:txBody>
      </p:sp>
      <p:sp>
        <p:nvSpPr>
          <p:cNvPr id="57" name="Shape 38"/>
          <p:cNvSpPr/>
          <p:nvPr/>
        </p:nvSpPr>
        <p:spPr>
          <a:xfrm>
            <a:off x="8317993" y="5390494"/>
            <a:ext cx="1591056" cy="341125"/>
          </a:xfrm>
          <a:prstGeom prst="roundRect">
            <a:avLst>
              <a:gd name="adj" fmla="val 56160"/>
            </a:avLst>
          </a:prstGeom>
          <a:solidFill>
            <a:srgbClr val="ECFDF5"/>
          </a:solidFill>
          <a:ln/>
        </p:spPr>
      </p:sp>
      <p:pic>
        <p:nvPicPr>
          <p:cNvPr id="58" name="Image 17" descr="preencoded.png"/>
          <p:cNvPicPr>
            <a:picLocks noChangeAspect="1"/>
          </p:cNvPicPr>
          <p:nvPr/>
        </p:nvPicPr>
        <p:blipFill>
          <a:blip r:embed="rId14"/>
          <a:srcRect t="-2644" b="-2644"/>
          <a:stretch/>
        </p:blipFill>
        <p:spPr>
          <a:xfrm>
            <a:off x="8432293" y="5492907"/>
            <a:ext cx="142646" cy="129361"/>
          </a:xfrm>
          <a:prstGeom prst="rect">
            <a:avLst/>
          </a:prstGeom>
        </p:spPr>
      </p:pic>
      <p:sp>
        <p:nvSpPr>
          <p:cNvPr id="59" name="Text 39"/>
          <p:cNvSpPr txBox="1"/>
          <p:nvPr/>
        </p:nvSpPr>
        <p:spPr>
          <a:xfrm>
            <a:off x="8613344" y="5485592"/>
            <a:ext cx="1278331" cy="147969"/>
          </a:xfrm>
          <a:prstGeom prst="rect">
            <a:avLst/>
          </a:prstGeom>
          <a:noFill/>
          <a:ln/>
        </p:spPr>
        <p:txBody>
          <a:bodyPr wrap="square" lIns="0" tIns="0" rIns="0" bIns="0" rtlCol="0" anchor="ctr"/>
          <a:lstStyle/>
          <a:p>
            <a:pPr marL="0" indent="0" algn="ctr">
              <a:buNone/>
            </a:pPr>
            <a:r>
              <a:rPr lang="en-US" sz="1000" b="1" dirty="0">
                <a:solidFill>
                  <a:srgbClr val="047857"/>
                </a:solidFill>
                <a:latin typeface="Roboto" pitchFamily="34" charset="0"/>
                <a:ea typeface="Roboto" pitchFamily="34" charset="-122"/>
                <a:cs typeface="Roboto" pitchFamily="34" charset="-120"/>
              </a:rPr>
              <a:t>Kiểm soát thất thoát</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AFC"/>
          </a:solidFill>
          <a:ln/>
        </p:spPr>
      </p:sp>
      <p:sp>
        <p:nvSpPr>
          <p:cNvPr id="3" name="Shape 1"/>
          <p:cNvSpPr/>
          <p:nvPr/>
        </p:nvSpPr>
        <p:spPr>
          <a:xfrm>
            <a:off x="0" y="0"/>
            <a:ext cx="12191695" cy="6858000"/>
          </a:xfrm>
          <a:prstGeom prst="rect">
            <a:avLst/>
          </a:prstGeom>
          <a:solidFill>
            <a:srgbClr val="FFFFFF"/>
          </a:solidFill>
          <a:ln/>
        </p:spPr>
      </p:sp>
      <p:sp>
        <p:nvSpPr>
          <p:cNvPr id="4" name="Shape 2"/>
          <p:cNvSpPr/>
          <p:nvPr/>
        </p:nvSpPr>
        <p:spPr>
          <a:xfrm>
            <a:off x="8382305" y="-1904695"/>
            <a:ext cx="5715000" cy="5715000"/>
          </a:xfrm>
          <a:prstGeom prst="ellipse">
            <a:avLst/>
          </a:prstGeom>
          <a:solidFill>
            <a:srgbClr val="F0F9FF"/>
          </a:solidFill>
          <a:ln/>
        </p:spPr>
      </p:sp>
      <p:sp>
        <p:nvSpPr>
          <p:cNvPr id="5" name="Shape 3"/>
          <p:cNvSpPr/>
          <p:nvPr/>
        </p:nvSpPr>
        <p:spPr>
          <a:xfrm>
            <a:off x="-952805" y="4000500"/>
            <a:ext cx="3810305" cy="3810305"/>
          </a:xfrm>
          <a:prstGeom prst="ellipse">
            <a:avLst/>
          </a:prstGeom>
          <a:solidFill>
            <a:srgbClr val="F8FAFC"/>
          </a:solidFill>
          <a:ln w="635000">
            <a:solidFill>
              <a:srgbClr val="F1F5F9"/>
            </a:solidFill>
            <a:prstDash val="solid"/>
          </a:ln>
        </p:spPr>
      </p:sp>
      <p:sp>
        <p:nvSpPr>
          <p:cNvPr id="6" name="Shape 4"/>
          <p:cNvSpPr/>
          <p:nvPr/>
        </p:nvSpPr>
        <p:spPr>
          <a:xfrm>
            <a:off x="761695" y="476402"/>
            <a:ext cx="1571854" cy="323698"/>
          </a:xfrm>
          <a:prstGeom prst="roundRect">
            <a:avLst>
              <a:gd name="adj" fmla="val 166168"/>
            </a:avLst>
          </a:prstGeom>
          <a:solidFill>
            <a:srgbClr val="E0F2FE"/>
          </a:solidFill>
          <a:ln/>
        </p:spPr>
      </p:sp>
      <p:sp>
        <p:nvSpPr>
          <p:cNvPr id="7" name="Text 5"/>
          <p:cNvSpPr txBox="1"/>
          <p:nvPr/>
        </p:nvSpPr>
        <p:spPr>
          <a:xfrm>
            <a:off x="914400" y="552298"/>
            <a:ext cx="1369771" cy="162763"/>
          </a:xfrm>
          <a:prstGeom prst="rect">
            <a:avLst/>
          </a:prstGeom>
          <a:noFill/>
          <a:ln/>
        </p:spPr>
        <p:txBody>
          <a:bodyPr wrap="square" lIns="0" tIns="0" rIns="0" bIns="0" rtlCol="0" anchor="ctr"/>
          <a:lstStyle/>
          <a:p>
            <a:pPr marL="0" indent="0" algn="l">
              <a:buNone/>
            </a:pPr>
            <a:r>
              <a:rPr lang="en-US" sz="1000" b="1" dirty="0">
                <a:solidFill>
                  <a:srgbClr val="38BDF8"/>
                </a:solidFill>
                <a:latin typeface="Roboto" pitchFamily="34" charset="0"/>
                <a:ea typeface="Roboto" pitchFamily="34" charset="-122"/>
                <a:cs typeface="Roboto" pitchFamily="34" charset="-120"/>
              </a:rPr>
              <a:t>ROI &amp; HIỆU QUẢ</a:t>
            </a:r>
            <a:endParaRPr lang="en-US" sz="1000" dirty="0"/>
          </a:p>
        </p:txBody>
      </p:sp>
      <p:sp>
        <p:nvSpPr>
          <p:cNvPr id="8" name="Text 6"/>
          <p:cNvSpPr txBox="1"/>
          <p:nvPr/>
        </p:nvSpPr>
        <p:spPr>
          <a:xfrm>
            <a:off x="761695" y="882396"/>
            <a:ext cx="6235294" cy="514807"/>
          </a:xfrm>
          <a:prstGeom prst="rect">
            <a:avLst/>
          </a:prstGeom>
          <a:noFill/>
          <a:ln/>
        </p:spPr>
        <p:txBody>
          <a:bodyPr wrap="square" lIns="0" tIns="0" rIns="0" bIns="0" rtlCol="0" anchor="ctr"/>
          <a:lstStyle/>
          <a:p>
            <a:pPr marL="0" indent="0" algn="l">
              <a:buNone/>
            </a:pPr>
            <a:r>
              <a:rPr lang="en-US" sz="3300" b="1" dirty="0">
                <a:solidFill>
                  <a:srgbClr val="002955"/>
                </a:solidFill>
                <a:latin typeface="Montserrat" pitchFamily="34" charset="0"/>
                <a:ea typeface="Montserrat" pitchFamily="34" charset="-122"/>
                <a:cs typeface="Montserrat" pitchFamily="34" charset="-120"/>
              </a:rPr>
              <a:t>Lợi Ích Cho Doanh Nghiệp</a:t>
            </a:r>
            <a:endParaRPr lang="en-US" sz="3300" dirty="0"/>
          </a:p>
        </p:txBody>
      </p:sp>
      <p:sp>
        <p:nvSpPr>
          <p:cNvPr id="9" name="Shape 7"/>
          <p:cNvSpPr/>
          <p:nvPr/>
        </p:nvSpPr>
        <p:spPr>
          <a:xfrm>
            <a:off x="761695" y="1784909"/>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10" name="Shape 8"/>
          <p:cNvSpPr/>
          <p:nvPr/>
        </p:nvSpPr>
        <p:spPr>
          <a:xfrm>
            <a:off x="761695" y="1784909"/>
            <a:ext cx="38405" cy="1354226"/>
          </a:xfrm>
          <a:prstGeom prst="rect">
            <a:avLst/>
          </a:prstGeom>
          <a:solidFill>
            <a:srgbClr val="0EA5E9"/>
          </a:solidFill>
          <a:ln/>
        </p:spPr>
      </p:sp>
      <p:sp>
        <p:nvSpPr>
          <p:cNvPr id="11" name="Shape 9"/>
          <p:cNvSpPr/>
          <p:nvPr/>
        </p:nvSpPr>
        <p:spPr>
          <a:xfrm>
            <a:off x="1009498" y="1985162"/>
            <a:ext cx="533095" cy="533095"/>
          </a:xfrm>
          <a:prstGeom prst="roundRect">
            <a:avLst>
              <a:gd name="adj" fmla="val 36756"/>
            </a:avLst>
          </a:prstGeom>
          <a:solidFill>
            <a:srgbClr val="E0F2FE"/>
          </a:solidFill>
          <a:ln/>
        </p:spPr>
      </p:sp>
      <p:pic>
        <p:nvPicPr>
          <p:cNvPr id="12" name="Image 0" descr="preencoded.png"/>
          <p:cNvPicPr>
            <a:picLocks noChangeAspect="1"/>
          </p:cNvPicPr>
          <p:nvPr/>
        </p:nvPicPr>
        <p:blipFill>
          <a:blip r:embed="rId3"/>
          <a:srcRect/>
          <a:stretch/>
        </p:blipFill>
        <p:spPr>
          <a:xfrm>
            <a:off x="1162202" y="2136953"/>
            <a:ext cx="228600" cy="228600"/>
          </a:xfrm>
          <a:prstGeom prst="rect">
            <a:avLst/>
          </a:prstGeom>
        </p:spPr>
      </p:pic>
      <p:sp>
        <p:nvSpPr>
          <p:cNvPr id="13" name="Text 10"/>
          <p:cNvSpPr txBox="1"/>
          <p:nvPr/>
        </p:nvSpPr>
        <p:spPr>
          <a:xfrm>
            <a:off x="1733702" y="1985162"/>
            <a:ext cx="1926641"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Bảo Vệ Thương Hiệu</a:t>
            </a:r>
            <a:endParaRPr lang="en-US" sz="1300" dirty="0"/>
          </a:p>
        </p:txBody>
      </p:sp>
      <p:sp>
        <p:nvSpPr>
          <p:cNvPr id="14" name="Text 11"/>
          <p:cNvSpPr txBox="1"/>
          <p:nvPr/>
        </p:nvSpPr>
        <p:spPr>
          <a:xfrm>
            <a:off x="1733702" y="2303374"/>
            <a:ext cx="4033418"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Ngăn chặn hiệu quả hàng giả, hàng nhái, bảo vệ uy tín và hình ảnh doanh nghiệp trên thị trường.</a:t>
            </a:r>
            <a:endParaRPr lang="en-US" sz="1100" dirty="0"/>
          </a:p>
        </p:txBody>
      </p:sp>
      <p:sp>
        <p:nvSpPr>
          <p:cNvPr id="15" name="Shape 12"/>
          <p:cNvSpPr/>
          <p:nvPr/>
        </p:nvSpPr>
        <p:spPr>
          <a:xfrm>
            <a:off x="6286500" y="1784909"/>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16" name="Shape 13"/>
          <p:cNvSpPr/>
          <p:nvPr/>
        </p:nvSpPr>
        <p:spPr>
          <a:xfrm>
            <a:off x="6286500" y="1784909"/>
            <a:ext cx="38405" cy="1354226"/>
          </a:xfrm>
          <a:prstGeom prst="rect">
            <a:avLst/>
          </a:prstGeom>
          <a:solidFill>
            <a:srgbClr val="0EA5E9"/>
          </a:solidFill>
          <a:ln/>
        </p:spPr>
      </p:sp>
      <p:sp>
        <p:nvSpPr>
          <p:cNvPr id="17" name="Shape 14"/>
          <p:cNvSpPr/>
          <p:nvPr/>
        </p:nvSpPr>
        <p:spPr>
          <a:xfrm>
            <a:off x="6534302" y="1985162"/>
            <a:ext cx="533095" cy="533095"/>
          </a:xfrm>
          <a:prstGeom prst="roundRect">
            <a:avLst>
              <a:gd name="adj" fmla="val 36756"/>
            </a:avLst>
          </a:prstGeom>
          <a:solidFill>
            <a:srgbClr val="FFEDD5"/>
          </a:solidFill>
          <a:ln/>
        </p:spPr>
      </p:sp>
      <p:pic>
        <p:nvPicPr>
          <p:cNvPr id="18" name="Image 1" descr="preencoded.png"/>
          <p:cNvPicPr>
            <a:picLocks noChangeAspect="1"/>
          </p:cNvPicPr>
          <p:nvPr/>
        </p:nvPicPr>
        <p:blipFill>
          <a:blip r:embed="rId4"/>
          <a:srcRect l="-80" r="-80"/>
          <a:stretch/>
        </p:blipFill>
        <p:spPr>
          <a:xfrm>
            <a:off x="6657746" y="2136953"/>
            <a:ext cx="286207" cy="228600"/>
          </a:xfrm>
          <a:prstGeom prst="rect">
            <a:avLst/>
          </a:prstGeom>
        </p:spPr>
      </p:pic>
      <p:sp>
        <p:nvSpPr>
          <p:cNvPr id="19" name="Text 15"/>
          <p:cNvSpPr txBox="1"/>
          <p:nvPr/>
        </p:nvSpPr>
        <p:spPr>
          <a:xfrm>
            <a:off x="7258507" y="1985162"/>
            <a:ext cx="2526487"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Tăng Niềm Tin Khách Hàng</a:t>
            </a:r>
            <a:endParaRPr lang="en-US" sz="1300" dirty="0"/>
          </a:p>
        </p:txBody>
      </p:sp>
      <p:sp>
        <p:nvSpPr>
          <p:cNvPr id="20" name="Text 16"/>
          <p:cNvSpPr txBox="1"/>
          <p:nvPr/>
        </p:nvSpPr>
        <p:spPr>
          <a:xfrm>
            <a:off x="7258507" y="2303374"/>
            <a:ext cx="3899916"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Minh bạch thông tin nguồn gốc sản phẩm, giúp khách hàng an tâm tuyệt đối khi ra quyết định mua sắm.</a:t>
            </a:r>
            <a:endParaRPr lang="en-US" sz="1100" dirty="0"/>
          </a:p>
        </p:txBody>
      </p:sp>
      <p:sp>
        <p:nvSpPr>
          <p:cNvPr id="21" name="Shape 17"/>
          <p:cNvSpPr/>
          <p:nvPr/>
        </p:nvSpPr>
        <p:spPr>
          <a:xfrm>
            <a:off x="761695" y="3396082"/>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22" name="Shape 18"/>
          <p:cNvSpPr/>
          <p:nvPr/>
        </p:nvSpPr>
        <p:spPr>
          <a:xfrm>
            <a:off x="761695" y="3396082"/>
            <a:ext cx="38405" cy="1354226"/>
          </a:xfrm>
          <a:prstGeom prst="rect">
            <a:avLst/>
          </a:prstGeom>
          <a:solidFill>
            <a:srgbClr val="0EA5E9"/>
          </a:solidFill>
          <a:ln/>
        </p:spPr>
      </p:sp>
      <p:sp>
        <p:nvSpPr>
          <p:cNvPr id="23" name="Shape 19"/>
          <p:cNvSpPr/>
          <p:nvPr/>
        </p:nvSpPr>
        <p:spPr>
          <a:xfrm>
            <a:off x="1009498" y="3596335"/>
            <a:ext cx="533095" cy="533095"/>
          </a:xfrm>
          <a:prstGeom prst="roundRect">
            <a:avLst>
              <a:gd name="adj" fmla="val 36756"/>
            </a:avLst>
          </a:prstGeom>
          <a:solidFill>
            <a:srgbClr val="EDE9FE"/>
          </a:solidFill>
          <a:ln/>
        </p:spPr>
      </p:sp>
      <p:pic>
        <p:nvPicPr>
          <p:cNvPr id="24" name="Image 2" descr="preencoded.png"/>
          <p:cNvPicPr>
            <a:picLocks noChangeAspect="1"/>
          </p:cNvPicPr>
          <p:nvPr/>
        </p:nvPicPr>
        <p:blipFill>
          <a:blip r:embed="rId5"/>
          <a:srcRect l="-57" r="-57"/>
          <a:stretch/>
        </p:blipFill>
        <p:spPr>
          <a:xfrm>
            <a:off x="1175918" y="3749040"/>
            <a:ext cx="200254" cy="228600"/>
          </a:xfrm>
          <a:prstGeom prst="rect">
            <a:avLst/>
          </a:prstGeom>
        </p:spPr>
      </p:pic>
      <p:sp>
        <p:nvSpPr>
          <p:cNvPr id="25" name="Text 20"/>
          <p:cNvSpPr txBox="1"/>
          <p:nvPr/>
        </p:nvSpPr>
        <p:spPr>
          <a:xfrm>
            <a:off x="1733702" y="3596335"/>
            <a:ext cx="1888236"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Sở Hữu Dữ Liệu D2C</a:t>
            </a:r>
            <a:endParaRPr lang="en-US" sz="1300" dirty="0"/>
          </a:p>
        </p:txBody>
      </p:sp>
      <p:sp>
        <p:nvSpPr>
          <p:cNvPr id="26" name="Text 21"/>
          <p:cNvSpPr txBox="1"/>
          <p:nvPr/>
        </p:nvSpPr>
        <p:spPr>
          <a:xfrm>
            <a:off x="1733702" y="3914546"/>
            <a:ext cx="3833165"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Thu thập trực tiếp dữ liệu khách hàng (First-party Data) để phân tích hành vi và Re-marketing hiệu quả.</a:t>
            </a:r>
            <a:endParaRPr lang="en-US" sz="1100" dirty="0"/>
          </a:p>
        </p:txBody>
      </p:sp>
      <p:sp>
        <p:nvSpPr>
          <p:cNvPr id="27" name="Shape 22"/>
          <p:cNvSpPr/>
          <p:nvPr/>
        </p:nvSpPr>
        <p:spPr>
          <a:xfrm>
            <a:off x="6286500" y="3396082"/>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28" name="Shape 23"/>
          <p:cNvSpPr/>
          <p:nvPr/>
        </p:nvSpPr>
        <p:spPr>
          <a:xfrm>
            <a:off x="6286500" y="3396082"/>
            <a:ext cx="38405" cy="1354226"/>
          </a:xfrm>
          <a:prstGeom prst="rect">
            <a:avLst/>
          </a:prstGeom>
          <a:solidFill>
            <a:srgbClr val="0EA5E9"/>
          </a:solidFill>
          <a:ln/>
        </p:spPr>
      </p:sp>
      <p:sp>
        <p:nvSpPr>
          <p:cNvPr id="29" name="Shape 24"/>
          <p:cNvSpPr/>
          <p:nvPr/>
        </p:nvSpPr>
        <p:spPr>
          <a:xfrm>
            <a:off x="6534302" y="3596335"/>
            <a:ext cx="533095" cy="533095"/>
          </a:xfrm>
          <a:prstGeom prst="roundRect">
            <a:avLst>
              <a:gd name="adj" fmla="val 36756"/>
            </a:avLst>
          </a:prstGeom>
          <a:solidFill>
            <a:srgbClr val="FEE2E2"/>
          </a:solidFill>
          <a:ln/>
        </p:spPr>
      </p:sp>
      <p:pic>
        <p:nvPicPr>
          <p:cNvPr id="30" name="Image 3" descr="preencoded.png"/>
          <p:cNvPicPr>
            <a:picLocks noChangeAspect="1"/>
          </p:cNvPicPr>
          <p:nvPr/>
        </p:nvPicPr>
        <p:blipFill>
          <a:blip r:embed="rId6"/>
          <a:srcRect l="-80" r="-80"/>
          <a:stretch/>
        </p:blipFill>
        <p:spPr>
          <a:xfrm>
            <a:off x="6657746" y="3749040"/>
            <a:ext cx="286207" cy="228600"/>
          </a:xfrm>
          <a:prstGeom prst="rect">
            <a:avLst/>
          </a:prstGeom>
        </p:spPr>
      </p:pic>
      <p:sp>
        <p:nvSpPr>
          <p:cNvPr id="31" name="Text 25"/>
          <p:cNvSpPr txBox="1"/>
          <p:nvPr/>
        </p:nvSpPr>
        <p:spPr>
          <a:xfrm>
            <a:off x="7258507" y="3596335"/>
            <a:ext cx="2307031"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Giảm Gian Lận Bảo Hành</a:t>
            </a:r>
            <a:endParaRPr lang="en-US" sz="1300" dirty="0"/>
          </a:p>
        </p:txBody>
      </p:sp>
      <p:sp>
        <p:nvSpPr>
          <p:cNvPr id="32" name="Text 26"/>
          <p:cNvSpPr txBox="1"/>
          <p:nvPr/>
        </p:nvSpPr>
        <p:spPr>
          <a:xfrm>
            <a:off x="7258507" y="3914546"/>
            <a:ext cx="3975811"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Kiểm soát chặt chẽ quy trình kích hoạt và đổi trả, loại bỏ tình trạng trục lợi từ chính sách bảo hành.</a:t>
            </a:r>
            <a:endParaRPr lang="en-US" sz="1100" dirty="0"/>
          </a:p>
        </p:txBody>
      </p:sp>
      <p:sp>
        <p:nvSpPr>
          <p:cNvPr id="33" name="Shape 27"/>
          <p:cNvSpPr/>
          <p:nvPr/>
        </p:nvSpPr>
        <p:spPr>
          <a:xfrm>
            <a:off x="761695" y="5008169"/>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34" name="Shape 28"/>
          <p:cNvSpPr/>
          <p:nvPr/>
        </p:nvSpPr>
        <p:spPr>
          <a:xfrm>
            <a:off x="761695" y="5008169"/>
            <a:ext cx="38405" cy="1354226"/>
          </a:xfrm>
          <a:prstGeom prst="rect">
            <a:avLst/>
          </a:prstGeom>
          <a:solidFill>
            <a:srgbClr val="0EA5E9"/>
          </a:solidFill>
          <a:ln/>
        </p:spPr>
      </p:sp>
      <p:sp>
        <p:nvSpPr>
          <p:cNvPr id="35" name="Shape 29"/>
          <p:cNvSpPr/>
          <p:nvPr/>
        </p:nvSpPr>
        <p:spPr>
          <a:xfrm>
            <a:off x="1009498" y="5208422"/>
            <a:ext cx="533095" cy="533095"/>
          </a:xfrm>
          <a:prstGeom prst="roundRect">
            <a:avLst>
              <a:gd name="adj" fmla="val 36756"/>
            </a:avLst>
          </a:prstGeom>
          <a:solidFill>
            <a:srgbClr val="D1FAE5"/>
          </a:solidFill>
          <a:ln/>
        </p:spPr>
      </p:sp>
      <p:pic>
        <p:nvPicPr>
          <p:cNvPr id="36" name="Image 4" descr="preencoded.png"/>
          <p:cNvPicPr>
            <a:picLocks noChangeAspect="1"/>
          </p:cNvPicPr>
          <p:nvPr/>
        </p:nvPicPr>
        <p:blipFill>
          <a:blip r:embed="rId7"/>
          <a:srcRect/>
          <a:stretch/>
        </p:blipFill>
        <p:spPr>
          <a:xfrm>
            <a:off x="1162202" y="5360213"/>
            <a:ext cx="228600" cy="228600"/>
          </a:xfrm>
          <a:prstGeom prst="rect">
            <a:avLst/>
          </a:prstGeom>
        </p:spPr>
      </p:pic>
      <p:sp>
        <p:nvSpPr>
          <p:cNvPr id="37" name="Text 30"/>
          <p:cNvSpPr txBox="1"/>
          <p:nvPr/>
        </p:nvSpPr>
        <p:spPr>
          <a:xfrm>
            <a:off x="1733702" y="5208422"/>
            <a:ext cx="2707538"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Truy Xuất Nhanh &amp; Chính Xác</a:t>
            </a:r>
            <a:endParaRPr lang="en-US" sz="1300" dirty="0"/>
          </a:p>
        </p:txBody>
      </p:sp>
      <p:sp>
        <p:nvSpPr>
          <p:cNvPr id="38" name="Text 31"/>
          <p:cNvSpPr txBox="1"/>
          <p:nvPr/>
        </p:nvSpPr>
        <p:spPr>
          <a:xfrm>
            <a:off x="1733702" y="5526634"/>
            <a:ext cx="3957523"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Quản lý lô hàng theo thời gian thực, hỗ trợ truy vết và thu hồi sản phẩm nhanh chóng khi có sự cố.</a:t>
            </a:r>
            <a:endParaRPr lang="en-US" sz="1100" dirty="0"/>
          </a:p>
        </p:txBody>
      </p:sp>
      <p:sp>
        <p:nvSpPr>
          <p:cNvPr id="39" name="Shape 32"/>
          <p:cNvSpPr/>
          <p:nvPr/>
        </p:nvSpPr>
        <p:spPr>
          <a:xfrm>
            <a:off x="6286500" y="5008169"/>
            <a:ext cx="5143500" cy="1380744"/>
          </a:xfrm>
          <a:prstGeom prst="roundRect">
            <a:avLst>
              <a:gd name="adj" fmla="val 7308"/>
            </a:avLst>
          </a:prstGeom>
          <a:solidFill>
            <a:srgbClr val="FFFFFF"/>
          </a:solidFill>
          <a:ln w="12700">
            <a:solidFill>
              <a:srgbClr val="E2E8F0"/>
            </a:solidFill>
            <a:prstDash val="solid"/>
          </a:ln>
          <a:effectLst>
            <a:outerShdw blurRad="63500" dist="38100" dir="5400000" algn="bl" rotWithShape="0">
              <a:srgbClr val="000000">
                <a:alpha val="5000"/>
              </a:srgbClr>
            </a:outerShdw>
          </a:effectLst>
        </p:spPr>
      </p:sp>
      <p:sp>
        <p:nvSpPr>
          <p:cNvPr id="40" name="Shape 33"/>
          <p:cNvSpPr/>
          <p:nvPr/>
        </p:nvSpPr>
        <p:spPr>
          <a:xfrm>
            <a:off x="6286500" y="5008169"/>
            <a:ext cx="38405" cy="1354226"/>
          </a:xfrm>
          <a:prstGeom prst="rect">
            <a:avLst/>
          </a:prstGeom>
          <a:solidFill>
            <a:srgbClr val="0EA5E9"/>
          </a:solidFill>
          <a:ln/>
        </p:spPr>
      </p:sp>
      <p:sp>
        <p:nvSpPr>
          <p:cNvPr id="41" name="Shape 34"/>
          <p:cNvSpPr/>
          <p:nvPr/>
        </p:nvSpPr>
        <p:spPr>
          <a:xfrm>
            <a:off x="6534302" y="5208422"/>
            <a:ext cx="533095" cy="533095"/>
          </a:xfrm>
          <a:prstGeom prst="roundRect">
            <a:avLst>
              <a:gd name="adj" fmla="val 36756"/>
            </a:avLst>
          </a:prstGeom>
          <a:solidFill>
            <a:srgbClr val="FCE7F3"/>
          </a:solidFill>
          <a:ln/>
        </p:spPr>
      </p:sp>
      <p:pic>
        <p:nvPicPr>
          <p:cNvPr id="42" name="Image 5" descr="preencoded.png"/>
          <p:cNvPicPr>
            <a:picLocks noChangeAspect="1"/>
          </p:cNvPicPr>
          <p:nvPr/>
        </p:nvPicPr>
        <p:blipFill>
          <a:blip r:embed="rId8"/>
          <a:srcRect l="-80" r="-80"/>
          <a:stretch/>
        </p:blipFill>
        <p:spPr>
          <a:xfrm>
            <a:off x="6657746" y="5360213"/>
            <a:ext cx="286207" cy="228600"/>
          </a:xfrm>
          <a:prstGeom prst="rect">
            <a:avLst/>
          </a:prstGeom>
        </p:spPr>
      </p:pic>
      <p:sp>
        <p:nvSpPr>
          <p:cNvPr id="43" name="Text 35"/>
          <p:cNvSpPr txBox="1"/>
          <p:nvPr/>
        </p:nvSpPr>
        <p:spPr>
          <a:xfrm>
            <a:off x="7258507" y="5208422"/>
            <a:ext cx="1840687"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Montserrat" pitchFamily="34" charset="0"/>
                <a:ea typeface="Montserrat" pitchFamily="34" charset="-122"/>
                <a:cs typeface="Montserrat" pitchFamily="34" charset="-120"/>
              </a:rPr>
              <a:t>Tương Tác Đa Kênh</a:t>
            </a:r>
            <a:endParaRPr lang="en-US" sz="1300" dirty="0"/>
          </a:p>
        </p:txBody>
      </p:sp>
      <p:sp>
        <p:nvSpPr>
          <p:cNvPr id="44" name="Text 36"/>
          <p:cNvSpPr txBox="1"/>
          <p:nvPr/>
        </p:nvSpPr>
        <p:spPr>
          <a:xfrm>
            <a:off x="7258507" y="5526634"/>
            <a:ext cx="3928262" cy="391363"/>
          </a:xfrm>
          <a:prstGeom prst="rect">
            <a:avLst/>
          </a:prstGeom>
          <a:noFill/>
          <a:ln/>
        </p:spPr>
        <p:txBody>
          <a:bodyPr wrap="square" lIns="0" tIns="0" rIns="0" bIns="0" rtlCol="0" anchor="ctr"/>
          <a:lstStyle/>
          <a:p>
            <a:pPr marL="0" indent="0" algn="l">
              <a:buNone/>
            </a:pPr>
            <a:r>
              <a:rPr lang="en-US" sz="1100" dirty="0">
                <a:solidFill>
                  <a:srgbClr val="64748B"/>
                </a:solidFill>
                <a:latin typeface="Roboto" pitchFamily="34" charset="0"/>
                <a:ea typeface="Roboto" pitchFamily="34" charset="-122"/>
                <a:cs typeface="Roboto" pitchFamily="34" charset="-120"/>
              </a:rPr>
              <a:t>Kết nối khách hàng qua Zalo Mini App, SMS và Web, tạo trải nghiệm liền mạch và giữ chân người dùng.</a:t>
            </a:r>
            <a:endParaRPr lang="en-US" sz="1100" dirty="0"/>
          </a:p>
        </p:txBody>
      </p:sp>
      <p:sp>
        <p:nvSpPr>
          <p:cNvPr id="45" name="Text 37"/>
          <p:cNvSpPr txBox="1"/>
          <p:nvPr/>
        </p:nvSpPr>
        <p:spPr>
          <a:xfrm>
            <a:off x="11750040" y="6432804"/>
            <a:ext cx="265176" cy="162763"/>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06</a:t>
            </a:r>
            <a:endParaRPr lang="en-US" sz="1000" dirty="0"/>
          </a:p>
        </p:txBody>
      </p:sp>
      <p:sp>
        <p:nvSpPr>
          <p:cNvPr id="46" name="Shape 38"/>
          <p:cNvSpPr/>
          <p:nvPr/>
        </p:nvSpPr>
        <p:spPr>
          <a:xfrm>
            <a:off x="0" y="6801307"/>
            <a:ext cx="12191695" cy="57607"/>
          </a:xfrm>
          <a:prstGeom prst="rect">
            <a:avLst/>
          </a:prstGeom>
          <a:solidFill>
            <a:srgbClr val="002955"/>
          </a:solidFill>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p:spPr>
      </p:sp>
      <p:sp>
        <p:nvSpPr>
          <p:cNvPr id="3" name="Shape 1"/>
          <p:cNvSpPr/>
          <p:nvPr/>
        </p:nvSpPr>
        <p:spPr>
          <a:xfrm>
            <a:off x="0" y="0"/>
            <a:ext cx="12191695" cy="6858000"/>
          </a:xfrm>
          <a:prstGeom prst="rect">
            <a:avLst/>
          </a:prstGeom>
          <a:solidFill>
            <a:srgbClr val="FFFFFF"/>
          </a:solidFill>
          <a:ln/>
        </p:spPr>
      </p:sp>
      <p:sp>
        <p:nvSpPr>
          <p:cNvPr id="4" name="Shape 2"/>
          <p:cNvSpPr/>
          <p:nvPr/>
        </p:nvSpPr>
        <p:spPr>
          <a:xfrm>
            <a:off x="6705295" y="0"/>
            <a:ext cx="5486400" cy="6858000"/>
          </a:xfrm>
          <a:prstGeom prst="rect">
            <a:avLst/>
          </a:prstGeom>
          <a:solidFill>
            <a:srgbClr val="002955"/>
          </a:solidFill>
          <a:ln/>
        </p:spPr>
      </p:sp>
      <p:sp>
        <p:nvSpPr>
          <p:cNvPr id="5" name="Shape 3"/>
          <p:cNvSpPr/>
          <p:nvPr/>
        </p:nvSpPr>
        <p:spPr>
          <a:xfrm>
            <a:off x="9334195" y="-952805"/>
            <a:ext cx="3810305" cy="3810305"/>
          </a:xfrm>
          <a:prstGeom prst="ellipse">
            <a:avLst/>
          </a:prstGeom>
          <a:solidFill>
            <a:srgbClr val="0EA5E9">
              <a:alpha val="10000"/>
            </a:srgbClr>
          </a:solidFill>
          <a:ln/>
        </p:spPr>
      </p:sp>
      <p:sp>
        <p:nvSpPr>
          <p:cNvPr id="6" name="Shape 4"/>
          <p:cNvSpPr/>
          <p:nvPr/>
        </p:nvSpPr>
        <p:spPr>
          <a:xfrm>
            <a:off x="6229807" y="4476902"/>
            <a:ext cx="2857500" cy="2857500"/>
          </a:xfrm>
          <a:prstGeom prst="ellipse">
            <a:avLst/>
          </a:prstGeom>
          <a:solidFill>
            <a:srgbClr val="38BDF8">
              <a:alpha val="10000"/>
            </a:srgbClr>
          </a:solidFill>
          <a:ln/>
        </p:spPr>
      </p:sp>
      <p:sp>
        <p:nvSpPr>
          <p:cNvPr id="7" name="Text 5"/>
          <p:cNvSpPr txBox="1"/>
          <p:nvPr/>
        </p:nvSpPr>
        <p:spPr>
          <a:xfrm>
            <a:off x="1206093" y="337109"/>
            <a:ext cx="2027225" cy="210312"/>
          </a:xfrm>
          <a:prstGeom prst="rect">
            <a:avLst/>
          </a:prstGeom>
          <a:noFill/>
          <a:ln/>
        </p:spPr>
        <p:txBody>
          <a:bodyPr wrap="square" lIns="0" tIns="0" rIns="0" bIns="0" rtlCol="0" anchor="ctr"/>
          <a:lstStyle/>
          <a:p>
            <a:pPr marL="0" indent="0" algn="l">
              <a:buNone/>
            </a:pPr>
            <a:r>
              <a:rPr lang="en-US" sz="1000" b="1" dirty="0">
                <a:solidFill>
                  <a:srgbClr val="38BDF8"/>
                </a:solidFill>
                <a:latin typeface="Roboto" pitchFamily="34" charset="0"/>
                <a:ea typeface="Roboto" pitchFamily="34" charset="-122"/>
                <a:cs typeface="Roboto" pitchFamily="34" charset="-120"/>
              </a:rPr>
              <a:t>KẾT NỐI VỚI CHÚNG TÔI</a:t>
            </a:r>
            <a:endParaRPr lang="en-US" sz="1000" dirty="0"/>
          </a:p>
        </p:txBody>
      </p:sp>
      <p:sp>
        <p:nvSpPr>
          <p:cNvPr id="8" name="Shape 6"/>
          <p:cNvSpPr/>
          <p:nvPr/>
        </p:nvSpPr>
        <p:spPr>
          <a:xfrm>
            <a:off x="873251" y="3372917"/>
            <a:ext cx="476402" cy="476402"/>
          </a:xfrm>
          <a:prstGeom prst="roundRect">
            <a:avLst>
              <a:gd name="adj" fmla="val 46065"/>
            </a:avLst>
          </a:prstGeom>
          <a:solidFill>
            <a:srgbClr val="F0F9FF"/>
          </a:solidFill>
          <a:ln w="12700">
            <a:solidFill>
              <a:srgbClr val="E0F2FE"/>
            </a:solidFill>
            <a:prstDash val="solid"/>
          </a:ln>
        </p:spPr>
      </p:sp>
      <p:pic>
        <p:nvPicPr>
          <p:cNvPr id="9" name="Image 0" descr="preencoded.png"/>
          <p:cNvPicPr>
            <a:picLocks noChangeAspect="1"/>
          </p:cNvPicPr>
          <p:nvPr/>
        </p:nvPicPr>
        <p:blipFill>
          <a:blip r:embed="rId3"/>
          <a:srcRect/>
          <a:stretch/>
        </p:blipFill>
        <p:spPr>
          <a:xfrm>
            <a:off x="1020469" y="3521050"/>
            <a:ext cx="181051" cy="181051"/>
          </a:xfrm>
          <a:prstGeom prst="rect">
            <a:avLst/>
          </a:prstGeom>
        </p:spPr>
      </p:pic>
      <p:sp>
        <p:nvSpPr>
          <p:cNvPr id="10" name="Shape 7"/>
          <p:cNvSpPr/>
          <p:nvPr/>
        </p:nvSpPr>
        <p:spPr>
          <a:xfrm>
            <a:off x="873251" y="4373270"/>
            <a:ext cx="476402" cy="476402"/>
          </a:xfrm>
          <a:prstGeom prst="roundRect">
            <a:avLst>
              <a:gd name="adj" fmla="val 46065"/>
            </a:avLst>
          </a:prstGeom>
          <a:solidFill>
            <a:srgbClr val="F0F9FF"/>
          </a:solidFill>
          <a:ln w="12700">
            <a:solidFill>
              <a:srgbClr val="E0F2FE"/>
            </a:solidFill>
            <a:prstDash val="solid"/>
          </a:ln>
        </p:spPr>
      </p:sp>
      <p:pic>
        <p:nvPicPr>
          <p:cNvPr id="11" name="Image 1" descr="preencoded.png"/>
          <p:cNvPicPr>
            <a:picLocks noChangeAspect="1"/>
          </p:cNvPicPr>
          <p:nvPr/>
        </p:nvPicPr>
        <p:blipFill>
          <a:blip r:embed="rId4"/>
          <a:srcRect/>
          <a:stretch/>
        </p:blipFill>
        <p:spPr>
          <a:xfrm>
            <a:off x="1020469" y="4520489"/>
            <a:ext cx="181051" cy="181051"/>
          </a:xfrm>
          <a:prstGeom prst="rect">
            <a:avLst/>
          </a:prstGeom>
        </p:spPr>
      </p:pic>
      <p:sp>
        <p:nvSpPr>
          <p:cNvPr id="12" name="Shape 8"/>
          <p:cNvSpPr/>
          <p:nvPr/>
        </p:nvSpPr>
        <p:spPr>
          <a:xfrm>
            <a:off x="873251" y="5373624"/>
            <a:ext cx="476402" cy="476402"/>
          </a:xfrm>
          <a:prstGeom prst="roundRect">
            <a:avLst>
              <a:gd name="adj" fmla="val 46065"/>
            </a:avLst>
          </a:prstGeom>
          <a:solidFill>
            <a:srgbClr val="F0F9FF"/>
          </a:solidFill>
          <a:ln w="12700">
            <a:solidFill>
              <a:srgbClr val="E0F2FE"/>
            </a:solidFill>
            <a:prstDash val="solid"/>
          </a:ln>
        </p:spPr>
      </p:sp>
      <p:pic>
        <p:nvPicPr>
          <p:cNvPr id="13" name="Image 2" descr="preencoded.png"/>
          <p:cNvPicPr>
            <a:picLocks noChangeAspect="1"/>
          </p:cNvPicPr>
          <p:nvPr/>
        </p:nvPicPr>
        <p:blipFill>
          <a:blip r:embed="rId5"/>
          <a:srcRect t="-856" b="-856"/>
          <a:stretch/>
        </p:blipFill>
        <p:spPr>
          <a:xfrm>
            <a:off x="1044244" y="5520842"/>
            <a:ext cx="133502" cy="181051"/>
          </a:xfrm>
          <a:prstGeom prst="rect">
            <a:avLst/>
          </a:prstGeom>
        </p:spPr>
      </p:pic>
      <p:pic>
        <p:nvPicPr>
          <p:cNvPr id="16" name="Image 3" descr="preencoded.png"/>
          <p:cNvPicPr>
            <a:picLocks noChangeAspect="1"/>
          </p:cNvPicPr>
          <p:nvPr/>
        </p:nvPicPr>
        <p:blipFill>
          <a:blip r:embed="rId6"/>
          <a:srcRect t="-2725" b="-2725"/>
          <a:stretch/>
        </p:blipFill>
        <p:spPr>
          <a:xfrm>
            <a:off x="2469794" y="6409030"/>
            <a:ext cx="142646" cy="171907"/>
          </a:xfrm>
          <a:prstGeom prst="rect">
            <a:avLst/>
          </a:prstGeom>
        </p:spPr>
      </p:pic>
      <p:sp>
        <p:nvSpPr>
          <p:cNvPr id="17" name="Text 11"/>
          <p:cNvSpPr txBox="1"/>
          <p:nvPr/>
        </p:nvSpPr>
        <p:spPr>
          <a:xfrm>
            <a:off x="729690" y="648005"/>
            <a:ext cx="5480914" cy="600761"/>
          </a:xfrm>
          <a:prstGeom prst="rect">
            <a:avLst/>
          </a:prstGeom>
          <a:noFill/>
          <a:ln/>
        </p:spPr>
        <p:txBody>
          <a:bodyPr wrap="square" lIns="0" tIns="0" rIns="0" bIns="0" rtlCol="0" anchor="ctr"/>
          <a:lstStyle/>
          <a:p>
            <a:pPr marL="0" indent="0" algn="l">
              <a:buNone/>
            </a:pPr>
            <a:r>
              <a:rPr lang="en-US" sz="3800" b="1" dirty="0">
                <a:solidFill>
                  <a:srgbClr val="002955"/>
                </a:solidFill>
                <a:latin typeface="Montserrat" pitchFamily="34" charset="0"/>
                <a:ea typeface="Montserrat" pitchFamily="34" charset="-122"/>
                <a:cs typeface="Montserrat" pitchFamily="34" charset="-120"/>
              </a:rPr>
              <a:t>Bắt Đầu Hành Trình</a:t>
            </a:r>
            <a:endParaRPr lang="en-US" sz="3800" dirty="0"/>
          </a:p>
        </p:txBody>
      </p:sp>
      <p:sp>
        <p:nvSpPr>
          <p:cNvPr id="18" name="Text 12"/>
          <p:cNvSpPr txBox="1"/>
          <p:nvPr/>
        </p:nvSpPr>
        <p:spPr>
          <a:xfrm>
            <a:off x="729690" y="1184758"/>
            <a:ext cx="5357470" cy="600761"/>
          </a:xfrm>
          <a:prstGeom prst="rect">
            <a:avLst/>
          </a:prstGeom>
          <a:noFill/>
          <a:ln/>
        </p:spPr>
        <p:txBody>
          <a:bodyPr wrap="square" lIns="0" tIns="0" rIns="0" bIns="0" rtlCol="0" anchor="ctr"/>
          <a:lstStyle/>
          <a:p>
            <a:pPr marL="0" indent="0" algn="l">
              <a:buNone/>
            </a:pPr>
            <a:r>
              <a:rPr lang="en-US" sz="3800" b="1" dirty="0">
                <a:solidFill>
                  <a:srgbClr val="002955"/>
                </a:solidFill>
                <a:latin typeface="Montserrat" pitchFamily="34" charset="0"/>
                <a:ea typeface="Montserrat" pitchFamily="34" charset="-122"/>
                <a:cs typeface="Montserrat" pitchFamily="34" charset="-120"/>
              </a:rPr>
              <a:t>Chuyển Đổi Số D2C</a:t>
            </a:r>
            <a:endParaRPr lang="en-US" sz="3800" dirty="0"/>
          </a:p>
        </p:txBody>
      </p:sp>
      <p:sp>
        <p:nvSpPr>
          <p:cNvPr id="19" name="Text 13"/>
          <p:cNvSpPr txBox="1"/>
          <p:nvPr/>
        </p:nvSpPr>
        <p:spPr>
          <a:xfrm>
            <a:off x="729690" y="1987601"/>
            <a:ext cx="5269687" cy="734263"/>
          </a:xfrm>
          <a:prstGeom prst="rect">
            <a:avLst/>
          </a:prstGeom>
          <a:noFill/>
          <a:ln/>
        </p:spPr>
        <p:txBody>
          <a:bodyPr wrap="square" lIns="0" tIns="0" rIns="0" bIns="0" rtlCol="0" anchor="ctr"/>
          <a:lstStyle/>
          <a:p>
            <a:pPr marL="0" indent="0" algn="l">
              <a:buNone/>
            </a:pPr>
            <a:r>
              <a:rPr lang="en-US" sz="1300" dirty="0">
                <a:solidFill>
                  <a:srgbClr val="64748B"/>
                </a:solidFill>
                <a:latin typeface="Roboto" pitchFamily="34" charset="0"/>
                <a:ea typeface="Roboto" pitchFamily="34" charset="-122"/>
                <a:cs typeface="Roboto" pitchFamily="34" charset="-120"/>
              </a:rPr>
              <a:t>Đừng để hàng giả và sự thiếu hụt dữ liệu kìm hãm doanh nghiệp của bạn. Hãy liên hệ với QRX ngay hôm nay để được tư vấn giải pháp toàn diện.</a:t>
            </a:r>
            <a:endParaRPr lang="en-US" sz="1300" dirty="0"/>
          </a:p>
        </p:txBody>
      </p:sp>
      <p:sp>
        <p:nvSpPr>
          <p:cNvPr id="20" name="Text 14"/>
          <p:cNvSpPr txBox="1"/>
          <p:nvPr/>
        </p:nvSpPr>
        <p:spPr>
          <a:xfrm>
            <a:off x="1539849" y="3397606"/>
            <a:ext cx="1183234"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HOTLINE TƯ VẤN</a:t>
            </a:r>
            <a:endParaRPr lang="en-US" sz="1000" dirty="0"/>
          </a:p>
        </p:txBody>
      </p:sp>
      <p:sp>
        <p:nvSpPr>
          <p:cNvPr id="21" name="Text 15"/>
          <p:cNvSpPr txBox="1"/>
          <p:nvPr/>
        </p:nvSpPr>
        <p:spPr>
          <a:xfrm>
            <a:off x="1539849" y="3611575"/>
            <a:ext cx="1355141" cy="200254"/>
          </a:xfrm>
          <a:prstGeom prst="rect">
            <a:avLst/>
          </a:prstGeom>
          <a:noFill/>
          <a:ln/>
        </p:spPr>
        <p:txBody>
          <a:bodyPr wrap="square" lIns="0" tIns="0" rIns="0" bIns="0" rtlCol="0" anchor="ctr"/>
          <a:lstStyle/>
          <a:p>
            <a:pPr marL="0" indent="0" algn="l">
              <a:buNone/>
            </a:pPr>
            <a:r>
              <a:rPr lang="en-US" sz="1300" b="1" dirty="0">
                <a:solidFill>
                  <a:srgbClr val="0F172A"/>
                </a:solidFill>
                <a:latin typeface="Montserrat" pitchFamily="34" charset="0"/>
                <a:ea typeface="Montserrat" pitchFamily="34" charset="-122"/>
                <a:cs typeface="Montserrat" pitchFamily="34" charset="-120"/>
              </a:rPr>
              <a:t>0399 969 155</a:t>
            </a:r>
            <a:endParaRPr lang="en-US" sz="1300" dirty="0"/>
          </a:p>
        </p:txBody>
      </p:sp>
      <p:sp>
        <p:nvSpPr>
          <p:cNvPr id="22" name="Text 16"/>
          <p:cNvSpPr txBox="1"/>
          <p:nvPr/>
        </p:nvSpPr>
        <p:spPr>
          <a:xfrm>
            <a:off x="1539849" y="4397959"/>
            <a:ext cx="1021385"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EMAIL HỖ TRỢ</a:t>
            </a:r>
            <a:endParaRPr lang="en-US" sz="1000" dirty="0"/>
          </a:p>
        </p:txBody>
      </p:sp>
      <p:sp>
        <p:nvSpPr>
          <p:cNvPr id="23" name="Text 17"/>
          <p:cNvSpPr txBox="1"/>
          <p:nvPr/>
        </p:nvSpPr>
        <p:spPr>
          <a:xfrm>
            <a:off x="1539849" y="4611014"/>
            <a:ext cx="2004466" cy="219456"/>
          </a:xfrm>
          <a:prstGeom prst="rect">
            <a:avLst/>
          </a:prstGeom>
          <a:noFill/>
          <a:ln/>
        </p:spPr>
        <p:txBody>
          <a:bodyPr wrap="square" lIns="0" tIns="0" rIns="0" bIns="0" rtlCol="0" anchor="ctr"/>
          <a:lstStyle/>
          <a:p>
            <a:pPr marL="0" indent="0" algn="l">
              <a:buNone/>
            </a:pPr>
            <a:r>
              <a:rPr lang="en-US" sz="1300" b="1" dirty="0" err="1">
                <a:solidFill>
                  <a:srgbClr val="0F172A"/>
                </a:solidFill>
                <a:latin typeface="Montserrat" pitchFamily="34" charset="0"/>
                <a:ea typeface="Montserrat" pitchFamily="34" charset="-122"/>
                <a:cs typeface="Montserrat" pitchFamily="34" charset="-120"/>
              </a:rPr>
              <a:t>contact@slifetek.com</a:t>
            </a:r>
            <a:endParaRPr lang="en-US" sz="1300" dirty="0"/>
          </a:p>
        </p:txBody>
      </p:sp>
      <p:sp>
        <p:nvSpPr>
          <p:cNvPr id="24" name="Text 18"/>
          <p:cNvSpPr txBox="1"/>
          <p:nvPr/>
        </p:nvSpPr>
        <p:spPr>
          <a:xfrm>
            <a:off x="1539849" y="5398313"/>
            <a:ext cx="878738" cy="152705"/>
          </a:xfrm>
          <a:prstGeom prst="rect">
            <a:avLst/>
          </a:prstGeom>
          <a:noFill/>
          <a:ln/>
        </p:spPr>
        <p:txBody>
          <a:bodyPr wrap="square" lIns="0" tIns="0" rIns="0" bIns="0" rtlCol="0" anchor="ctr"/>
          <a:lstStyle/>
          <a:p>
            <a:pPr marL="0" indent="0" algn="l">
              <a:buNone/>
            </a:pPr>
            <a:r>
              <a:rPr lang="en-US" sz="1000" dirty="0">
                <a:solidFill>
                  <a:srgbClr val="64748B"/>
                </a:solidFill>
                <a:latin typeface="Roboto" pitchFamily="34" charset="0"/>
                <a:ea typeface="Roboto" pitchFamily="34" charset="-122"/>
                <a:cs typeface="Roboto" pitchFamily="34" charset="-120"/>
              </a:rPr>
              <a:t>VĂN PHÒNG</a:t>
            </a:r>
            <a:endParaRPr lang="en-US" sz="1000" dirty="0"/>
          </a:p>
        </p:txBody>
      </p:sp>
      <p:sp>
        <p:nvSpPr>
          <p:cNvPr id="25" name="Text 19"/>
          <p:cNvSpPr txBox="1"/>
          <p:nvPr/>
        </p:nvSpPr>
        <p:spPr>
          <a:xfrm>
            <a:off x="1539849" y="5611368"/>
            <a:ext cx="4486046" cy="314554"/>
          </a:xfrm>
          <a:prstGeom prst="rect">
            <a:avLst/>
          </a:prstGeom>
          <a:noFill/>
          <a:ln/>
        </p:spPr>
        <p:txBody>
          <a:bodyPr wrap="square" lIns="0" tIns="0" rIns="0" bIns="0" rtlCol="0" anchor="ctr"/>
          <a:lstStyle/>
          <a:p>
            <a:r>
              <a:rPr lang="en-US" sz="1300" b="1" dirty="0">
                <a:solidFill>
                  <a:srgbClr val="0F172A"/>
                </a:solidFill>
                <a:latin typeface="Montserrat" pitchFamily="34" charset="0"/>
              </a:rPr>
              <a:t>Việt </a:t>
            </a:r>
            <a:r>
              <a:rPr lang="en-US" sz="1300" b="1" dirty="0" err="1">
                <a:solidFill>
                  <a:srgbClr val="0F172A"/>
                </a:solidFill>
                <a:latin typeface="Montserrat" pitchFamily="34" charset="0"/>
              </a:rPr>
              <a:t>Á</a:t>
            </a:r>
            <a:r>
              <a:rPr lang="en-US" sz="1300" b="1" dirty="0">
                <a:solidFill>
                  <a:srgbClr val="0F172A"/>
                </a:solidFill>
                <a:latin typeface="Montserrat" pitchFamily="34" charset="0"/>
              </a:rPr>
              <a:t> Tower, </a:t>
            </a:r>
            <a:r>
              <a:rPr lang="vi-VN" sz="1300" b="1" dirty="0">
                <a:solidFill>
                  <a:srgbClr val="0F172A"/>
                </a:solidFill>
                <a:latin typeface="Montserrat" pitchFamily="34" charset="0"/>
              </a:rPr>
              <a:t>9 Duy Tân, Phường, Cầu Giấy, Hà Nội</a:t>
            </a:r>
            <a:endParaRPr lang="en-US" sz="1300" dirty="0"/>
          </a:p>
        </p:txBody>
      </p:sp>
      <p:sp>
        <p:nvSpPr>
          <p:cNvPr id="26" name="Text 20"/>
          <p:cNvSpPr txBox="1"/>
          <p:nvPr/>
        </p:nvSpPr>
        <p:spPr>
          <a:xfrm>
            <a:off x="761695" y="6432804"/>
            <a:ext cx="265176" cy="162763"/>
          </a:xfrm>
          <a:prstGeom prst="rect">
            <a:avLst/>
          </a:prstGeom>
          <a:noFill/>
          <a:ln/>
        </p:spPr>
        <p:txBody>
          <a:bodyPr wrap="square" lIns="0" tIns="0" rIns="0" bIns="0" rtlCol="0" anchor="ctr"/>
          <a:lstStyle/>
          <a:p>
            <a:pPr marL="0" indent="0" algn="l">
              <a:buNone/>
            </a:pPr>
            <a:r>
              <a:rPr lang="en-US" sz="1000" dirty="0">
                <a:solidFill>
                  <a:srgbClr val="94A3B8"/>
                </a:solidFill>
                <a:latin typeface="Roboto" pitchFamily="34" charset="0"/>
                <a:ea typeface="Roboto" pitchFamily="34" charset="-122"/>
                <a:cs typeface="Roboto" pitchFamily="34" charset="-120"/>
              </a:rPr>
              <a:t>07</a:t>
            </a:r>
            <a:endParaRPr lang="en-US" sz="1000" dirty="0"/>
          </a:p>
        </p:txBody>
      </p:sp>
      <p:sp>
        <p:nvSpPr>
          <p:cNvPr id="27" name="Shape 21"/>
          <p:cNvSpPr/>
          <p:nvPr/>
        </p:nvSpPr>
        <p:spPr>
          <a:xfrm>
            <a:off x="0" y="6782105"/>
            <a:ext cx="6705295" cy="75895"/>
          </a:xfrm>
          <a:prstGeom prst="rect">
            <a:avLst/>
          </a:prstGeom>
          <a:solidFill>
            <a:srgbClr val="0EA5E9"/>
          </a:solidFill>
          <a:ln/>
        </p:spPr>
      </p:sp>
      <p:sp>
        <p:nvSpPr>
          <p:cNvPr id="28" name="Shape 22"/>
          <p:cNvSpPr/>
          <p:nvPr/>
        </p:nvSpPr>
        <p:spPr>
          <a:xfrm>
            <a:off x="7830007" y="1103681"/>
            <a:ext cx="3238805" cy="4657954"/>
          </a:xfrm>
          <a:prstGeom prst="roundRect">
            <a:avLst>
              <a:gd name="adj" fmla="val 1993"/>
            </a:avLst>
          </a:prstGeom>
          <a:solidFill>
            <a:srgbClr val="FFFFFF"/>
          </a:solidFill>
          <a:ln/>
          <a:effectLst>
            <a:outerShdw blurRad="482600" dist="241300" dir="5400000" algn="bl" rotWithShape="0">
              <a:srgbClr val="000000">
                <a:alpha val="50000"/>
              </a:srgbClr>
            </a:outerShdw>
          </a:effectLst>
        </p:spPr>
      </p:sp>
      <p:sp>
        <p:nvSpPr>
          <p:cNvPr id="29" name="Shape 23"/>
          <p:cNvSpPr/>
          <p:nvPr/>
        </p:nvSpPr>
        <p:spPr>
          <a:xfrm>
            <a:off x="8210398" y="1484071"/>
            <a:ext cx="2476195" cy="2476195"/>
          </a:xfrm>
          <a:prstGeom prst="roundRect">
            <a:avLst>
              <a:gd name="adj" fmla="val 2272"/>
            </a:avLst>
          </a:prstGeom>
          <a:solidFill>
            <a:srgbClr val="FFFFFF"/>
          </a:solidFill>
          <a:ln w="25400">
            <a:solidFill>
              <a:srgbClr val="CBD5E1"/>
            </a:solidFill>
            <a:prstDash val="solid"/>
          </a:ln>
        </p:spPr>
      </p:sp>
      <p:pic>
        <p:nvPicPr>
          <p:cNvPr id="31" name="Image 5" descr="preencoded.png"/>
          <p:cNvPicPr>
            <a:picLocks noChangeAspect="1"/>
          </p:cNvPicPr>
          <p:nvPr/>
        </p:nvPicPr>
        <p:blipFill>
          <a:blip r:embed="rId7"/>
          <a:srcRect t="-1359" b="-1359"/>
          <a:stretch/>
        </p:blipFill>
        <p:spPr>
          <a:xfrm>
            <a:off x="8646566" y="5162702"/>
            <a:ext cx="105156" cy="123444"/>
          </a:xfrm>
          <a:prstGeom prst="rect">
            <a:avLst/>
          </a:prstGeom>
        </p:spPr>
      </p:pic>
      <p:sp>
        <p:nvSpPr>
          <p:cNvPr id="32" name="Text 24"/>
          <p:cNvSpPr txBox="1"/>
          <p:nvPr/>
        </p:nvSpPr>
        <p:spPr>
          <a:xfrm>
            <a:off x="8827618" y="5133442"/>
            <a:ext cx="1520647" cy="191110"/>
          </a:xfrm>
          <a:prstGeom prst="rect">
            <a:avLst/>
          </a:prstGeom>
          <a:noFill/>
          <a:ln/>
        </p:spPr>
        <p:txBody>
          <a:bodyPr wrap="square" lIns="0" tIns="0" rIns="0" bIns="0" rtlCol="0" anchor="ctr"/>
          <a:lstStyle/>
          <a:p>
            <a:pPr marL="0" indent="0" algn="ctr">
              <a:buNone/>
            </a:pPr>
            <a:r>
              <a:rPr lang="en-US" sz="900" b="1" dirty="0">
                <a:solidFill>
                  <a:srgbClr val="FFFFFF"/>
                </a:solidFill>
                <a:latin typeface="Roboto" pitchFamily="34" charset="0"/>
                <a:ea typeface="Roboto" pitchFamily="34" charset="-122"/>
                <a:cs typeface="Roboto" pitchFamily="34" charset="-120"/>
              </a:rPr>
              <a:t>Powered by Zalo Mini App</a:t>
            </a:r>
            <a:endParaRPr lang="en-US" sz="900" dirty="0"/>
          </a:p>
        </p:txBody>
      </p:sp>
      <p:sp>
        <p:nvSpPr>
          <p:cNvPr id="33" name="Text 25"/>
          <p:cNvSpPr txBox="1"/>
          <p:nvPr/>
        </p:nvSpPr>
        <p:spPr>
          <a:xfrm>
            <a:off x="8588045" y="4218127"/>
            <a:ext cx="1861718" cy="228600"/>
          </a:xfrm>
          <a:prstGeom prst="rect">
            <a:avLst/>
          </a:prstGeom>
          <a:noFill/>
          <a:ln/>
        </p:spPr>
        <p:txBody>
          <a:bodyPr wrap="square" lIns="0" tIns="0" rIns="0" bIns="0" rtlCol="0" anchor="ctr"/>
          <a:lstStyle/>
          <a:p>
            <a:pPr marL="0" indent="0" algn="ctr">
              <a:buNone/>
            </a:pPr>
            <a:r>
              <a:rPr lang="en-US" sz="1400" b="1" dirty="0">
                <a:solidFill>
                  <a:srgbClr val="002955"/>
                </a:solidFill>
                <a:latin typeface="Montserrat" pitchFamily="34" charset="0"/>
                <a:ea typeface="Montserrat" pitchFamily="34" charset="-122"/>
                <a:cs typeface="Montserrat" pitchFamily="34" charset="-120"/>
              </a:rPr>
              <a:t>Trải Nghiệm Ngay</a:t>
            </a:r>
            <a:endParaRPr lang="en-US" sz="1400" dirty="0"/>
          </a:p>
        </p:txBody>
      </p:sp>
      <p:sp>
        <p:nvSpPr>
          <p:cNvPr id="34" name="Text 26"/>
          <p:cNvSpPr txBox="1"/>
          <p:nvPr/>
        </p:nvSpPr>
        <p:spPr>
          <a:xfrm>
            <a:off x="8283550" y="4559198"/>
            <a:ext cx="2436876" cy="162763"/>
          </a:xfrm>
          <a:prstGeom prst="rect">
            <a:avLst/>
          </a:prstGeom>
          <a:noFill/>
          <a:ln/>
        </p:spPr>
        <p:txBody>
          <a:bodyPr wrap="square" lIns="0" tIns="0" rIns="0" bIns="0" rtlCol="0" anchor="ctr"/>
          <a:lstStyle/>
          <a:p>
            <a:pPr marL="0" indent="0" algn="ctr">
              <a:buNone/>
            </a:pPr>
            <a:r>
              <a:rPr lang="en-US" sz="1000" dirty="0">
                <a:solidFill>
                  <a:srgbClr val="64748B"/>
                </a:solidFill>
                <a:latin typeface="Roboto" pitchFamily="34" charset="0"/>
                <a:ea typeface="Roboto" pitchFamily="34" charset="-122"/>
                <a:cs typeface="Roboto" pitchFamily="34" charset="-120"/>
              </a:rPr>
              <a:t>Mở Zalo và quét mã QR để trải nghiệm</a:t>
            </a:r>
            <a:endParaRPr lang="en-US" sz="1000" dirty="0"/>
          </a:p>
        </p:txBody>
      </p:sp>
      <p:sp>
        <p:nvSpPr>
          <p:cNvPr id="35" name="Text 27"/>
          <p:cNvSpPr txBox="1"/>
          <p:nvPr/>
        </p:nvSpPr>
        <p:spPr>
          <a:xfrm>
            <a:off x="8468258" y="4751222"/>
            <a:ext cx="2065630" cy="162763"/>
          </a:xfrm>
          <a:prstGeom prst="rect">
            <a:avLst/>
          </a:prstGeom>
          <a:noFill/>
          <a:ln/>
        </p:spPr>
        <p:txBody>
          <a:bodyPr wrap="square" lIns="0" tIns="0" rIns="0" bIns="0" rtlCol="0" anchor="ctr"/>
          <a:lstStyle/>
          <a:p>
            <a:pPr marL="0" indent="0" algn="ctr">
              <a:buNone/>
            </a:pPr>
            <a:r>
              <a:rPr lang="en-US" sz="1000" dirty="0">
                <a:solidFill>
                  <a:srgbClr val="64748B"/>
                </a:solidFill>
                <a:latin typeface="Roboto" pitchFamily="34" charset="0"/>
                <a:ea typeface="Roboto" pitchFamily="34" charset="-122"/>
                <a:cs typeface="Roboto" pitchFamily="34" charset="-120"/>
              </a:rPr>
              <a:t>hệ thống Mini App của chúng tôi</a:t>
            </a:r>
            <a:endParaRPr lang="en-US" sz="1000" dirty="0"/>
          </a:p>
        </p:txBody>
      </p:sp>
      <p:sp>
        <p:nvSpPr>
          <p:cNvPr id="36" name="Shape 28"/>
          <p:cNvSpPr/>
          <p:nvPr/>
        </p:nvSpPr>
        <p:spPr>
          <a:xfrm>
            <a:off x="8532266" y="5076749"/>
            <a:ext cx="1837944" cy="304495"/>
          </a:xfrm>
          <a:prstGeom prst="roundRect">
            <a:avLst>
              <a:gd name="adj" fmla="val 187688"/>
            </a:avLst>
          </a:prstGeom>
          <a:solidFill>
            <a:srgbClr val="0068FF"/>
          </a:solidFill>
          <a:ln/>
        </p:spPr>
      </p:sp>
      <p:pic>
        <p:nvPicPr>
          <p:cNvPr id="37" name="Picture 36">
            <a:extLst>
              <a:ext uri="{FF2B5EF4-FFF2-40B4-BE49-F238E27FC236}">
                <a16:creationId xmlns:a16="http://schemas.microsoft.com/office/drawing/2014/main" id="{41510C80-83FF-C0AC-88B5-9947AF877C4C}"/>
              </a:ext>
            </a:extLst>
          </p:cNvPr>
          <p:cNvPicPr>
            <a:picLocks noChangeAspect="1"/>
          </p:cNvPicPr>
          <p:nvPr/>
        </p:nvPicPr>
        <p:blipFill>
          <a:blip r:embed="rId8"/>
          <a:stretch>
            <a:fillRect/>
          </a:stretch>
        </p:blipFill>
        <p:spPr>
          <a:xfrm>
            <a:off x="8078725" y="1429818"/>
            <a:ext cx="2654248" cy="255056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1060</Words>
  <Application>Microsoft Macintosh PowerPoint</Application>
  <PresentationFormat>Widescreen</PresentationFormat>
  <Paragraphs>132</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Montserrat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Cuong, Le Van - Software Operations Engineer, VAS</cp:lastModifiedBy>
  <cp:revision>5</cp:revision>
  <dcterms:created xsi:type="dcterms:W3CDTF">2026-01-02T10:27:00Z</dcterms:created>
  <dcterms:modified xsi:type="dcterms:W3CDTF">2026-01-02T10:39:58Z</dcterms:modified>
</cp:coreProperties>
</file>